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76" r:id="rId2"/>
    <p:sldId id="5605" r:id="rId3"/>
    <p:sldId id="5579" r:id="rId4"/>
    <p:sldId id="5659" r:id="rId5"/>
    <p:sldId id="5577" r:id="rId6"/>
    <p:sldId id="5606" r:id="rId7"/>
    <p:sldId id="5660" r:id="rId8"/>
    <p:sldId id="5661" r:id="rId9"/>
    <p:sldId id="5621" r:id="rId10"/>
    <p:sldId id="5620" r:id="rId11"/>
    <p:sldId id="5662" r:id="rId12"/>
    <p:sldId id="570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CBBAE-4230-9E46-C437-747631E39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73138-DFE7-0906-F28F-0BC74CFA2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02B7C-BD4B-0A64-96DF-F8E8417F6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E0915-67B5-651F-9A76-992A0BE2F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49E3F-EC1C-4E85-11DD-C0004F1F1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8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1AA8D-FA81-84B5-3FA8-B19E7F634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5DA9E-E664-5DED-EBB2-158E40F8B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A4A88-692A-32F5-EA8D-78A6266B5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DFEEB-CF93-686F-ED98-BC6032E5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0EDD8-F3B9-9BB6-DC44-8BB60D93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3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49DD85-8080-A6A8-D2B7-5CC15CD7F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7687C-B0DF-60D6-1BDF-1C8084D32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89715-CAD6-495C-0F6A-ADF723C55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D7FD2-456F-C9D8-500E-8F915839D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E7B02-98A6-2DA9-CCA0-19B04640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28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61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5544" y="731520"/>
            <a:ext cx="5952744" cy="1645920"/>
          </a:xfrm>
          <a:prstGeom prst="rect">
            <a:avLst/>
          </a:prstGeom>
        </p:spPr>
        <p:txBody>
          <a:bodyPr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72540" cy="6858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863079" y="4150757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872540" y="5515589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4872540" y="2766534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5495545" y="319125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5494782" y="4498848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494782" y="579729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192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1CF-C6B1-0AA0-CE66-BDE5BC1FB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42176-9A17-414B-9CE5-DDC5716F9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0197A-264E-BCE1-8346-B99DCA57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0CF3C-7060-8E66-FFAD-D32BA317E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15D2A-9164-E0AD-65B5-BE883399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5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3CB5C-7CEA-4A25-B4D4-2691EBE8D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A9C51-2C5C-3853-5C8D-EAE2022DD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D55F8-E6BD-BE72-34A1-A25CCC3D0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FB895-E8E3-36C9-4E31-489A4D6E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35883-8F2B-30F7-73AD-511D5D69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9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AE3E3-41BB-0977-ACC0-F288F5908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1293A-442A-319B-1434-C3E2399FB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CB8D-8B93-D93E-9078-524A5F3E8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7396B-9586-12B4-F952-9C6FF09CD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6B4BF-9E66-B65B-0C5A-4B163C9E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F60779-8D29-3D77-6D6A-8EDC6F50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4DC4E-0FCF-1BD1-FE5F-F3905EA38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EE378-8D7F-4F2B-F452-A2F9DBFE7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67C9-4E42-24FE-AC8C-F3AB2694E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1D8753-76E3-A5C8-2558-FC50DF5B1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43AEC2-3D14-8842-DEA4-CBE673090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4D9AA8-3357-E28D-1395-55F6859A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A3E981-BC5C-DC68-DA02-0891B28E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704113-3BFA-6FCA-6E52-EAC87751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1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752E9-445D-4243-7092-1B69554A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FBAE6D-A8A1-AB48-A653-16F5A10F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DC42EA-798A-C858-C8DD-1678C0A8D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3C609-131F-61DE-6607-A9B7255E6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8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ED3ED-78ED-B02B-96AB-79115291F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672AB1-F8D6-9748-FA2B-8FDB69611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66B3E1-2548-508A-C2F0-017B6DCB0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2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23B4-C2B4-912E-974B-A5E588092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982DF-7296-7806-818F-C9AD81F76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89BA0-62E3-FA1B-5D35-AD9A16581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A85BD-2930-AA2C-BC4D-3830DCB8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38C9E-64BA-DC1A-3DAB-48DD6714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F1CE0-7B2A-5983-E867-F48B0214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3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8F84-9F7C-3D26-F691-1170D761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19B1D-F067-07D5-E180-74CC0EEA8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612F7-F325-C9D0-4767-D91339CD3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3E9D9-27F8-4ADA-DD83-9133AD2B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8EBC0-6319-5F07-E1CE-3CF3A92C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8B78F-3DEC-0D1E-9DB2-938315E5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5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CF8075-A794-ABFF-FE42-FBE2C7224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FC273-26EA-0009-DC36-C0F2C73AC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3E646-FD93-8C99-F3CB-D9C5939C6E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31E31-CE7C-4639-A0B6-3EB61D75C45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82F3C-D5A5-6612-DE18-2E0DC7244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EE89F-69A0-C775-D932-110FD6011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6F7E3-3034-4DA6-AD2D-F30CC365B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7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800" y="1538390"/>
            <a:ext cx="4718304" cy="164592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-69596"/>
            <a:ext cx="12205209" cy="6927596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8229" y="2435575"/>
            <a:ext cx="563390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 to </a:t>
            </a:r>
          </a:p>
          <a:p>
            <a:pPr algn="l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Auto-Diagnostic </a:t>
            </a:r>
          </a:p>
          <a:p>
            <a:pPr algn="l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System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81700" y="4604214"/>
            <a:ext cx="5867400" cy="707886"/>
          </a:xfrm>
          <a:prstGeom prst="rect">
            <a:avLst/>
          </a:prstGeom>
          <a:solidFill>
            <a:srgbClr val="1C057A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Exploring Tools, Technologies, and Techniques in Auto Diagnostics</a:t>
            </a:r>
            <a:endParaRPr lang="en-US" altLang="en-US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93397" y="1464425"/>
            <a:ext cx="30700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UNIT 1.0</a:t>
            </a:r>
          </a:p>
        </p:txBody>
      </p:sp>
      <p:pic>
        <p:nvPicPr>
          <p:cNvPr id="1026" name="Picture 2" descr="C:\Users\USER\Downloads\drivability-diagnostic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8" y="1371237"/>
            <a:ext cx="5394572" cy="404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1784985" y="1600200"/>
            <a:ext cx="8620760" cy="45262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Self Assessment Preview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23520" y="1278255"/>
            <a:ext cx="6764020" cy="46424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is the primary purpose of auto diagnostic systems?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Name the main components and their functions.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are the key functions of auto diagnostic systems?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Explain the feedback loop concept.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Why is proactive maintenance beneficial?</a:t>
            </a:r>
          </a:p>
        </p:txBody>
      </p:sp>
      <p:pic>
        <p:nvPicPr>
          <p:cNvPr id="19458" name="Picture 2" descr="Free Writing a checklist Image | Download at StockCak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3" y="1646237"/>
            <a:ext cx="4541701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1784985" y="1600200"/>
            <a:ext cx="8620760" cy="45262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Self Assessment Preview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23520" y="1278255"/>
            <a:ext cx="6764020" cy="46424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is the primary purpose of auto diagnostic systems?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Name the main components and their functions.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are the key functions of auto diagnostic systems?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Explain the feedback loop concept.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Why is proactive maintenance beneficial?</a:t>
            </a:r>
          </a:p>
        </p:txBody>
      </p:sp>
      <p:pic>
        <p:nvPicPr>
          <p:cNvPr id="19458" name="Picture 2" descr="Free Writing a checklist Image | Download at StockCak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23" y="1646237"/>
            <a:ext cx="4541701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41606" y="356800"/>
            <a:ext cx="4121785" cy="7683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Key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Takeaways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34010" y="1316355"/>
            <a:ext cx="11688445" cy="3764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Vehicle diagnostics is essential for identifying and resolving performance issues.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Modern vehicles rely heavily on electronic systems, making diagnostics more complex.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Understanding vehicle systems and the need for preventive diagnostics improves efficiency and reduces breakdowns.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Technicians must be familiar with diagnostic protocols and standard procedures.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725" y="-37465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565785" y="1177925"/>
            <a:ext cx="10054590" cy="387286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Auto diagnostic systems are essential for modern vehicle performance, safety, and reliability.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They serve as the vehicle’s internal monitoring and troubleshooting unit.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This unit introduces diagnostic system functionality, importance, and technological evolution.</a:t>
            </a:r>
          </a:p>
        </p:txBody>
      </p:sp>
      <p:pic>
        <p:nvPicPr>
          <p:cNvPr id="2050" name="Picture 2" descr="1,200+ Car Maintenance Infographic Stock Illustrations, Royalty-Free Vector  Graphics &amp; Clip Art - i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3"/>
          <a:stretch>
            <a:fillRect/>
          </a:stretch>
        </p:blipFill>
        <p:spPr bwMode="auto">
          <a:xfrm>
            <a:off x="10287000" y="681355"/>
            <a:ext cx="1485265" cy="131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15390" y="144780"/>
            <a:ext cx="10367010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What Are Auto Diagnostic Systems?</a:t>
            </a:r>
          </a:p>
        </p:txBody>
      </p:sp>
      <p:sp>
        <p:nvSpPr>
          <p:cNvPr id="7" name="Rectangle 6"/>
          <p:cNvSpPr/>
          <p:nvPr/>
        </p:nvSpPr>
        <p:spPr>
          <a:xfrm>
            <a:off x="275771" y="1401606"/>
            <a:ext cx="70974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What it is:</a:t>
            </a:r>
            <a:endParaRPr lang="en-US" sz="2400" dirty="0">
              <a:latin typeface="Palatino Linotype" panose="020405020505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A system that detects, analyzes, and reports vehicle issues.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Why it matters:</a:t>
            </a:r>
            <a:endParaRPr lang="en-US" sz="2400" dirty="0">
              <a:latin typeface="Palatino Linotype" panose="020405020505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Keeps vehicles safe, efficient, and running smoothly.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latin typeface="Palatino Linotype" panose="02040502050505030304" pitchFamily="18" charset="0"/>
              </a:rPr>
              <a:t>Core parts:</a:t>
            </a:r>
            <a:endParaRPr lang="en-US" sz="2400" dirty="0">
              <a:latin typeface="Palatino Linotype" panose="020405020505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Sensors, Control Modules, Actuators, OBD Port</a:t>
            </a:r>
          </a:p>
        </p:txBody>
      </p:sp>
      <p:pic>
        <p:nvPicPr>
          <p:cNvPr id="3074" name="Picture 2" descr="Car Wiring Engine Bay Stock Photos - Free &amp; Royalty-Free Stock Photos from  Dreamsti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983" y="2109393"/>
            <a:ext cx="4666024" cy="310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52830" y="0"/>
            <a:ext cx="10367010" cy="1445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Key Components of Auto Diagnostic Systems</a:t>
            </a:r>
          </a:p>
        </p:txBody>
      </p:sp>
      <p:sp>
        <p:nvSpPr>
          <p:cNvPr id="7" name="Rectangle 6"/>
          <p:cNvSpPr/>
          <p:nvPr/>
        </p:nvSpPr>
        <p:spPr>
          <a:xfrm>
            <a:off x="275771" y="1401606"/>
            <a:ext cx="7097486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Sensors:</a:t>
            </a:r>
            <a:r>
              <a:rPr lang="en-US" altLang="en-US" sz="2400" dirty="0">
                <a:latin typeface="Palatino Linotype" panose="02040502050505030304" pitchFamily="18" charset="0"/>
              </a:rPr>
              <a:t> Detect engine speed, temperature, oxygen levels, etc.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Control Modules:</a:t>
            </a:r>
            <a:r>
              <a:rPr lang="en-US" altLang="en-US" sz="2400" dirty="0">
                <a:latin typeface="Palatino Linotype" panose="02040502050505030304" pitchFamily="18" charset="0"/>
              </a:rPr>
              <a:t> Process data and manage systems (engine, brakes, etc.).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Actuators:</a:t>
            </a:r>
            <a:r>
              <a:rPr lang="en-US" altLang="en-US" sz="2400" dirty="0">
                <a:latin typeface="Palatino Linotype" panose="02040502050505030304" pitchFamily="18" charset="0"/>
              </a:rPr>
              <a:t> Adjust fuel injectors, ignition timing, valve timing, etc.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OBD Interface:</a:t>
            </a:r>
            <a:r>
              <a:rPr lang="en-US" altLang="en-US" sz="2400" dirty="0">
                <a:latin typeface="Palatino Linotype" panose="02040502050505030304" pitchFamily="18" charset="0"/>
              </a:rPr>
              <a:t> Port to access trouble codes and system information.</a:t>
            </a:r>
          </a:p>
        </p:txBody>
      </p:sp>
      <p:pic>
        <p:nvPicPr>
          <p:cNvPr id="5122" name="Picture 2" descr="Automatic Actuator - an overview | ScienceDirect Topic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985" y="1663700"/>
            <a:ext cx="4643755" cy="353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493759"/>
            <a:ext cx="12040235" cy="103024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Functions of Auto Diagnostic Systems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1250" y="1828755"/>
            <a:ext cx="6337300" cy="320049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Monitoring</a:t>
            </a:r>
            <a:r>
              <a:rPr lang="en-US" altLang="en-US" sz="2400" dirty="0">
                <a:latin typeface="Palatino Linotype" panose="02040502050505030304" pitchFamily="18" charset="0"/>
              </a:rPr>
              <a:t> vehicle parameters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Analysis</a:t>
            </a:r>
            <a:r>
              <a:rPr lang="en-US" altLang="en-US" sz="2400" dirty="0">
                <a:latin typeface="Palatino Linotype" panose="02040502050505030304" pitchFamily="18" charset="0"/>
              </a:rPr>
              <a:t> of data for fault detection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Reporting</a:t>
            </a:r>
            <a:r>
              <a:rPr lang="en-US" altLang="en-US" sz="2400" dirty="0">
                <a:latin typeface="Palatino Linotype" panose="02040502050505030304" pitchFamily="18" charset="0"/>
              </a:rPr>
              <a:t> issues via DTCs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Communication</a:t>
            </a:r>
            <a:r>
              <a:rPr lang="en-US" altLang="en-US" sz="2400" dirty="0">
                <a:latin typeface="Palatino Linotype" panose="02040502050505030304" pitchFamily="18" charset="0"/>
              </a:rPr>
              <a:t> with diagnostic tools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pic>
        <p:nvPicPr>
          <p:cNvPr id="4098" name="Picture 2" descr="How Professional Mechanic Inspects Your Vehicle- Catlett'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178" y="2014536"/>
            <a:ext cx="4737434" cy="315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5855" y="2451735"/>
            <a:ext cx="5376545" cy="28225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Principles of Operation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6890" y="1317625"/>
            <a:ext cx="6242050" cy="30930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Data Interpretation:</a:t>
            </a: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Understanding sensor data and codes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Feedback Loop:</a:t>
            </a: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Continuous performance optimization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Fault Tolerance:</a:t>
            </a: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Fail-safe mechanisms to ensure safety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Diagnostic Protocols:</a:t>
            </a:r>
            <a:r>
              <a:rPr lang="en-US" altLang="en-US" sz="2400" dirty="0">
                <a:latin typeface="Palatino Linotype" panose="0204050205050503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Use of OBD-II and standard interfaces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6995795" y="2002790"/>
            <a:ext cx="4586605" cy="285178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5855" y="2451735"/>
            <a:ext cx="5376545" cy="28225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39370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Importance of Diagnostics in Automotive Maintenance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434975" y="1600200"/>
            <a:ext cx="7403465" cy="4046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Provides </a:t>
            </a:r>
            <a:r>
              <a:rPr lang="en-US" altLang="en-US" sz="2400" b="1" dirty="0">
                <a:latin typeface="Palatino Linotype" panose="02040502050505030304" pitchFamily="18" charset="0"/>
              </a:rPr>
              <a:t>real-time monitoring</a:t>
            </a:r>
            <a:r>
              <a:rPr lang="en-US" altLang="en-US" sz="2400" dirty="0">
                <a:latin typeface="Palatino Linotype" panose="02040502050505030304" pitchFamily="18" charset="0"/>
              </a:rPr>
              <a:t> of vehicle health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Enables </a:t>
            </a:r>
            <a:r>
              <a:rPr lang="en-US" altLang="en-US" sz="2400" b="1" dirty="0">
                <a:latin typeface="Palatino Linotype" panose="02040502050505030304" pitchFamily="18" charset="0"/>
              </a:rPr>
              <a:t>proactive maintenance</a:t>
            </a:r>
            <a:r>
              <a:rPr lang="en-US" altLang="en-US" sz="2400" dirty="0">
                <a:latin typeface="Palatino Linotype" panose="02040502050505030304" pitchFamily="18" charset="0"/>
              </a:rPr>
              <a:t>, preventing major issues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Enhances </a:t>
            </a:r>
            <a:r>
              <a:rPr lang="en-US" altLang="en-US" sz="2400" b="1" dirty="0">
                <a:latin typeface="Palatino Linotype" panose="02040502050505030304" pitchFamily="18" charset="0"/>
              </a:rPr>
              <a:t>safety</a:t>
            </a:r>
            <a:r>
              <a:rPr lang="en-US" altLang="en-US" sz="2400" dirty="0">
                <a:latin typeface="Palatino Linotype" panose="02040502050505030304" pitchFamily="18" charset="0"/>
              </a:rPr>
              <a:t> and reduces unexpected breakdowns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Cost-effective</a:t>
            </a:r>
            <a:r>
              <a:rPr lang="en-US" altLang="en-US" sz="2400" dirty="0">
                <a:latin typeface="Palatino Linotype" panose="02040502050505030304" pitchFamily="18" charset="0"/>
              </a:rPr>
              <a:t> by catching issues early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Prolongs </a:t>
            </a:r>
            <a:r>
              <a:rPr lang="en-US" altLang="en-US" sz="2400" b="1" dirty="0">
                <a:latin typeface="Palatino Linotype" panose="02040502050505030304" pitchFamily="18" charset="0"/>
              </a:rPr>
              <a:t>vehicle lifespan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7649210" y="2531745"/>
            <a:ext cx="4306570" cy="28803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5855" y="2451735"/>
            <a:ext cx="5376545" cy="28225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277495" y="196215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Evolution of Diagnostic Tools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7495" y="1417955"/>
            <a:ext cx="7356475" cy="4046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Mechanical Diagnostics:</a:t>
            </a:r>
            <a:r>
              <a:rPr lang="en-US" altLang="en-US" sz="2400" dirty="0">
                <a:latin typeface="Palatino Linotype" panose="02040502050505030304" pitchFamily="18" charset="0"/>
              </a:rPr>
              <a:t> Compression tests, visual checks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Electrical Diagnostics:</a:t>
            </a:r>
            <a:r>
              <a:rPr lang="en-US" altLang="en-US" sz="2400" dirty="0">
                <a:latin typeface="Palatino Linotype" panose="02040502050505030304" pitchFamily="18" charset="0"/>
              </a:rPr>
              <a:t> Testing batteries, alternators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OBD Systems:</a:t>
            </a:r>
            <a:r>
              <a:rPr lang="en-US" altLang="en-US" sz="2400" dirty="0">
                <a:latin typeface="Palatino Linotype" panose="02040502050505030304" pitchFamily="18" charset="0"/>
              </a:rPr>
              <a:t> OBD-I → OBD-II standardization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Computerized Diagnostics:</a:t>
            </a:r>
            <a:r>
              <a:rPr lang="en-US" altLang="en-US" sz="2400" dirty="0">
                <a:latin typeface="Palatino Linotype" panose="02040502050505030304" pitchFamily="18" charset="0"/>
              </a:rPr>
              <a:t> Use of CAN networks</a:t>
            </a: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Advanced Tech:</a:t>
            </a:r>
            <a:r>
              <a:rPr lang="en-US" altLang="en-US" sz="2400" dirty="0">
                <a:latin typeface="Palatino Linotype" panose="02040502050505030304" pitchFamily="18" charset="0"/>
              </a:rPr>
              <a:t> Artificial Intelligence, machine learning, predictive analytics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7506970" y="1783715"/>
            <a:ext cx="4244340" cy="30041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07210" y="575808"/>
            <a:ext cx="31293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Conclusion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775" y="1535248"/>
            <a:ext cx="6216838" cy="395051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Auto diagnostics are vital for modern vehicle maintenance.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Helps in early fault detection and cost reduction.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Keeps vehicles safe and reliable.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Knowledge of diagnostics is essential in today's automotive world.</a:t>
            </a:r>
          </a:p>
        </p:txBody>
      </p:sp>
      <p:pic>
        <p:nvPicPr>
          <p:cNvPr id="20482" name="Picture 2" descr="31,500+ Car Sunrise Stock Photos, Pictures &amp; Royalty-Free Images - iStock |  Driving car sunris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3"/>
          <a:stretch>
            <a:fillRect/>
          </a:stretch>
        </p:blipFill>
        <p:spPr bwMode="auto">
          <a:xfrm>
            <a:off x="7436593" y="1849028"/>
            <a:ext cx="41783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513</Words>
  <Application>Microsoft Office PowerPoint</Application>
  <PresentationFormat>Widescreen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Avenir Next LT Pro</vt:lpstr>
      <vt:lpstr>Calibri</vt:lpstr>
      <vt:lpstr>Calibri Light</vt:lpstr>
      <vt:lpstr>Palatino Linotype</vt:lpstr>
      <vt:lpstr>Wingdings</vt:lpstr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sheriff salaudeen</dc:creator>
  <cp:lastModifiedBy>mohammed sheriff salaudeen</cp:lastModifiedBy>
  <cp:revision>1</cp:revision>
  <dcterms:created xsi:type="dcterms:W3CDTF">2025-04-25T16:13:09Z</dcterms:created>
  <dcterms:modified xsi:type="dcterms:W3CDTF">2025-04-25T16:22:45Z</dcterms:modified>
</cp:coreProperties>
</file>