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622" r:id="rId2"/>
    <p:sldId id="5624" r:id="rId3"/>
    <p:sldId id="5625" r:id="rId4"/>
    <p:sldId id="5663" r:id="rId5"/>
    <p:sldId id="5664" r:id="rId6"/>
    <p:sldId id="5666" r:id="rId7"/>
    <p:sldId id="5667" r:id="rId8"/>
    <p:sldId id="5668" r:id="rId9"/>
    <p:sldId id="5636" r:id="rId10"/>
    <p:sldId id="5669" r:id="rId11"/>
    <p:sldId id="570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85723-58C9-BC8D-6F50-1AE9235B4D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F14040-7BE7-EDA1-1850-92B66AB88A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E7606A-7D98-FF61-1492-A126E3266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E5DAB-29B9-45A1-AA15-C5D824A615C7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136852-3930-2DB3-7962-CCE312CAF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3A7BA0-A77A-8CE2-7511-8A1E01798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06687-08A5-44B8-90C5-75CC241D9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87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4B0EF-2FFE-B669-E13A-0DDA64B26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0D4F0C-1D59-5687-9ED5-DCD834D24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9D6481-6149-CBAF-21A1-291707D9E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E5DAB-29B9-45A1-AA15-C5D824A615C7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8B06FF-8E1C-1311-99EA-34097BC20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DFDA31-A1FB-42A6-F753-D0DA6FC09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06687-08A5-44B8-90C5-75CC241D9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335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1AEEE0-E25C-396F-3D72-9B313EED94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F64271-F991-73A9-8689-45D801BDA8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DFD636-00DC-C45E-630C-A41DAD582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E5DAB-29B9-45A1-AA15-C5D824A615C7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CED72-F1F6-404A-43F9-0AB9B9472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5561E9-A2E8-3D93-2ADB-3CEEB1EDE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06687-08A5-44B8-90C5-75CC241D9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154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9413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5544" y="731520"/>
            <a:ext cx="5952744" cy="1645920"/>
          </a:xfrm>
          <a:prstGeom prst="rect">
            <a:avLst/>
          </a:prstGeom>
        </p:spPr>
        <p:txBody>
          <a:bodyPr/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872540" cy="6858000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863079" y="4150757"/>
            <a:ext cx="732892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872540" y="5515589"/>
            <a:ext cx="732892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4872540" y="2766534"/>
            <a:ext cx="732892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21"/>
          <p:cNvSpPr>
            <a:spLocks noGrp="1"/>
          </p:cNvSpPr>
          <p:nvPr>
            <p:ph type="body" sz="quarter" idx="14"/>
          </p:nvPr>
        </p:nvSpPr>
        <p:spPr>
          <a:xfrm>
            <a:off x="5495545" y="3191256"/>
            <a:ext cx="5953506" cy="731520"/>
          </a:xfrm>
          <a:prstGeom prst="rect">
            <a:avLst/>
          </a:prstGeo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aseline="0"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5"/>
          </p:nvPr>
        </p:nvSpPr>
        <p:spPr>
          <a:xfrm>
            <a:off x="5494782" y="4498848"/>
            <a:ext cx="5953506" cy="731520"/>
          </a:xfrm>
          <a:prstGeom prst="rect">
            <a:avLst/>
          </a:prstGeo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aseline="0"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5494782" y="5797296"/>
            <a:ext cx="5953506" cy="731520"/>
          </a:xfrm>
          <a:prstGeom prst="rect">
            <a:avLst/>
          </a:prstGeo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aseline="0"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7773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02943-92F8-640C-30A2-9783410B1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2E896-4F2D-0EC4-1C33-22CED8056B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B2A30E-CB4D-4469-0C35-2486F588F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E5DAB-29B9-45A1-AA15-C5D824A615C7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864700-B132-6139-5459-D35E39C67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AD4874-9912-AE88-59C9-C74E3A1C1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06687-08A5-44B8-90C5-75CC241D9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286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5D70A-69EC-443F-599B-4BCD0D90A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442D22-FD3A-81D6-AB1D-8E3ACF88C8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C29C6-A5FC-8B08-E2AD-574574E45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E5DAB-29B9-45A1-AA15-C5D824A615C7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BB4D8-3B47-1F9D-6105-00F9FF12E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C64F14-2AAA-DA64-E0D2-E44DD0768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06687-08A5-44B8-90C5-75CC241D9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900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94C80-6D57-1657-BC22-D8EF0ECC1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1679A-7BB1-12A8-DFAB-6990A9B598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633EB1-AC56-E77E-C438-CFDB376C6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1EEDD-ABFC-D0BE-8D81-9C4CA16A2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E5DAB-29B9-45A1-AA15-C5D824A615C7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FBB4B-EEDC-B94A-DDEE-A51DF5B31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19647C-FA70-C651-A9CE-8C4A9F10D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06687-08A5-44B8-90C5-75CC241D9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690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F7710-925F-7346-A7D1-23053CBC9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EE2EC0-D731-876D-BE47-2467E78F9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4B6127-DCAC-9EC1-1B62-DEB2F525DD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BC8841-74D0-68AC-1B62-8A09033FCF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355501-C692-4A6D-C1F5-1F205AC985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0916A0-862E-921A-18B0-AEC97696D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E5DAB-29B9-45A1-AA15-C5D824A615C7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FDA0FB-FA48-8C95-E0F5-01F61B947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7CB006-325C-7BAF-ACE4-D507D3830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06687-08A5-44B8-90C5-75CC241D9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534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29404-91F4-9368-C7B0-54AB51077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3754C5-3CD6-C874-0115-2BDFFA2BF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E5DAB-29B9-45A1-AA15-C5D824A615C7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07F182-8B8A-8CF2-4A6C-AB25ACD58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3D9A4B-3F72-6797-DA8D-AC1F119DF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06687-08A5-44B8-90C5-75CC241D9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48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2B4F4E-0C7D-00CA-813C-C04481806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E5DAB-29B9-45A1-AA15-C5D824A615C7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0ED983-EC35-E716-CBF0-09839627E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16A00A-2F34-D178-7E83-5988B72C0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06687-08A5-44B8-90C5-75CC241D9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087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58470-6A2C-3984-9483-CBA9DA3E0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E9B8D-2EDA-F08B-300A-C58EA9A9B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70B117-C103-0012-126E-DD522E8EC0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93B2C9-F196-0CA5-A015-645692EBC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E5DAB-29B9-45A1-AA15-C5D824A615C7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E5B9B3-83C1-AC0B-3EA2-9851D3478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EB091A-CCCA-2995-4015-41C90D6C5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06687-08A5-44B8-90C5-75CC241D9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781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9395A-A68D-E1C0-417D-ACC9DF877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DEABAC-F2FC-B6AA-9B35-A754506FED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C1B30F-03AB-8C76-B2DA-C57F992B8C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832757-6995-C347-D4AD-AA2500FCB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E5DAB-29B9-45A1-AA15-C5D824A615C7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0DE9CD-B5C8-2461-A782-3399100FF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F85643-E074-D34B-5FC6-A096AE089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06687-08A5-44B8-90C5-75CC241D9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792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B98464-0C9E-AC03-049A-5535CB16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C30458-FB5A-C053-A84B-B17F29ED0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050EF0-7764-8B13-24F2-EC2DEA171D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E5DAB-29B9-45A1-AA15-C5D824A615C7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D9307-D11C-1976-A350-E1DB38BD5A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6A514-8A5F-7133-21D6-A0D8044084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06687-08A5-44B8-90C5-75CC241D9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558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e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2.png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400800" y="1538390"/>
            <a:ext cx="4718304" cy="1645920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1</a:t>
            </a:fld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09" y="-69596"/>
            <a:ext cx="12205209" cy="6927596"/>
          </a:xfrm>
          <a:prstGeom prst="rect">
            <a:avLst/>
          </a:prstGeom>
        </p:spPr>
      </p:pic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6328228" y="3016147"/>
            <a:ext cx="563390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Engine Performance</a:t>
            </a:r>
          </a:p>
          <a:p>
            <a:pPr algn="l"/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Analysis</a:t>
            </a:r>
            <a:endParaRPr lang="en-US" sz="4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981700" y="4604214"/>
            <a:ext cx="5867400" cy="707886"/>
          </a:xfrm>
          <a:prstGeom prst="rect">
            <a:avLst/>
          </a:prstGeom>
          <a:solidFill>
            <a:srgbClr val="1C057A"/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Foundations of Diagnosing &amp; Optimizing 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Engine Function</a:t>
            </a:r>
            <a:endParaRPr lang="en-US" altLang="en-US" sz="2000" dirty="0"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493397" y="2088507"/>
            <a:ext cx="307007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solidFill>
                  <a:srgbClr val="1C05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UNIT 2.0</a:t>
            </a:r>
          </a:p>
        </p:txBody>
      </p:sp>
      <p:pic>
        <p:nvPicPr>
          <p:cNvPr id="2" name="Picture 4" descr="What are Automotive Diagnostic Tools?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89" y="1816386"/>
            <a:ext cx="5258253" cy="2973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4294967295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effectLst/>
                <a:latin typeface="Avenir Next LT Pro" panose="020B0504020202020204" pitchFamily="34" charset="77"/>
              </a:rPr>
              <a:t>quote by richard branson</a:t>
            </a:r>
            <a:endParaRPr lang="en-US" dirty="0">
              <a:latin typeface="Avenir Next LT Pro" panose="020B0504020202020204" pitchFamily="34" charset="77"/>
            </a:endParaRPr>
          </a:p>
        </p:txBody>
      </p:sp>
      <p:pic>
        <p:nvPicPr>
          <p:cNvPr id="7" name="Picture Placeholder 6"/>
          <p:cNvPicPr>
            <a:picLocks noGrp="1" noChangeAspect="1"/>
          </p:cNvPicPr>
          <p:nvPr>
            <p:ph type="pic" sz="quarter" idx="4294967295"/>
          </p:nvPr>
        </p:nvPicPr>
        <p:blipFill>
          <a:blip r:embed="rId2"/>
          <a:stretch>
            <a:fillRect/>
          </a:stretch>
        </p:blipFill>
        <p:spPr>
          <a:xfrm>
            <a:off x="1784985" y="1600200"/>
            <a:ext cx="8620760" cy="452628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10" y="0"/>
            <a:ext cx="12205209" cy="6858000"/>
          </a:xfrm>
          <a:prstGeom prst="rect">
            <a:avLst/>
          </a:prstGeom>
        </p:spPr>
      </p:pic>
      <p:sp>
        <p:nvSpPr>
          <p:cNvPr id="11" name="Title 7"/>
          <p:cNvSpPr txBox="1"/>
          <p:nvPr/>
        </p:nvSpPr>
        <p:spPr>
          <a:xfrm>
            <a:off x="516890" y="181610"/>
            <a:ext cx="11304905" cy="923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Palatino Linotype" panose="02040502050505030304" pitchFamily="18" charset="0"/>
              </a:rPr>
              <a:t>Self Assessment Preview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223520" y="1278255"/>
            <a:ext cx="6764020" cy="464248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What are the four strokes involved in the Otto cycle, and what happens during each stroke?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How does the timing and sequence of the four strokes affect engine performance and efficiency?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Name three key engine components and describe their functions in engine operation.</a:t>
            </a:r>
          </a:p>
        </p:txBody>
      </p:sp>
      <p:pic>
        <p:nvPicPr>
          <p:cNvPr id="19458" name="Picture 2" descr="Free Writing a checklist Image | Download at StockCak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9123" y="1646237"/>
            <a:ext cx="4541701" cy="3886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5209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041606" y="356800"/>
            <a:ext cx="4121785" cy="76835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Key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Takeaways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334010" y="1316355"/>
            <a:ext cx="11688445" cy="376428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R="0" lvl="0" indent="0" algn="ctr" defTabSz="914400" rtl="0" eaLnBrk="0" fontAlgn="base" latinLnBrk="0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dirty="0">
                <a:ln>
                  <a:noFill/>
                </a:ln>
                <a:solidFill>
                  <a:schemeClr val="tx1"/>
                </a:solidFill>
                <a:effectLst/>
                <a:latin typeface="Palatino Linotype" panose="02040502050505030304" pitchFamily="18" charset="0"/>
                <a:sym typeface="+mn-ea"/>
              </a:rPr>
              <a:t>Vehicles comprise interconnected systems: engine, transmission, braking, suspension, and electronics.</a:t>
            </a:r>
          </a:p>
          <a:p>
            <a:pPr marR="0" lvl="0" indent="0" algn="ctr" defTabSz="914400" rtl="0" eaLnBrk="0" fontAlgn="base" latinLnBrk="0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dirty="0">
                <a:ln>
                  <a:noFill/>
                </a:ln>
                <a:solidFill>
                  <a:schemeClr val="tx1"/>
                </a:solidFill>
                <a:effectLst/>
                <a:latin typeface="Palatino Linotype" panose="02040502050505030304" pitchFamily="18" charset="0"/>
                <a:sym typeface="+mn-ea"/>
              </a:rPr>
              <a:t>Each system affects overall vehicle performance; a fault in one can impact others.</a:t>
            </a:r>
          </a:p>
          <a:p>
            <a:pPr marR="0" lvl="0" indent="0" algn="ctr" defTabSz="914400" rtl="0" eaLnBrk="0" fontAlgn="base" latinLnBrk="0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dirty="0">
                <a:ln>
                  <a:noFill/>
                </a:ln>
                <a:solidFill>
                  <a:schemeClr val="tx1"/>
                </a:solidFill>
                <a:effectLst/>
                <a:latin typeface="Palatino Linotype" panose="02040502050505030304" pitchFamily="18" charset="0"/>
                <a:sym typeface="+mn-ea"/>
              </a:rPr>
              <a:t>A strong grasp of these systems allows technicians to trace faults and determine root causes.</a:t>
            </a:r>
          </a:p>
          <a:p>
            <a:pPr marR="0" lvl="0" indent="0" algn="ctr" defTabSz="914400" rtl="0" eaLnBrk="0" fontAlgn="base" latinLnBrk="0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dirty="0">
                <a:ln>
                  <a:noFill/>
                </a:ln>
                <a:solidFill>
                  <a:schemeClr val="tx1"/>
                </a:solidFill>
                <a:effectLst/>
                <a:latin typeface="Palatino Linotype" panose="02040502050505030304" pitchFamily="18" charset="0"/>
                <a:sym typeface="+mn-ea"/>
              </a:rPr>
              <a:t>Systematic knowledge forms the foundation for accurate diagnostics and effective repairs.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10" y="0"/>
            <a:ext cx="12205209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37380" y="258287"/>
            <a:ext cx="918151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Introduction</a:t>
            </a:r>
            <a:endParaRPr lang="en-US" altLang="en-GB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6680" y="1442085"/>
            <a:ext cx="6212205" cy="406654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  <a:sym typeface="+mn-ea"/>
              </a:rPr>
              <a:t>Engine performance analysis is crucial for maintaining, diagnosing, and repairing automotive engines. </a:t>
            </a:r>
            <a:endParaRPr lang="en-US" altLang="en-US" sz="2400" dirty="0">
              <a:latin typeface="Palatino Linotype" panose="0204050205050503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  <a:sym typeface="+mn-ea"/>
              </a:rPr>
              <a:t>It focuses on understanding how engines operate, identifying performance issues, and interpreting diagnostic trouble codes to ensure engine efficiency and reliability.</a:t>
            </a:r>
            <a:endParaRPr lang="en-US" altLang="en-US" sz="2400" dirty="0">
              <a:latin typeface="Palatino Linotype" panose="0204050205050503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2400" dirty="0">
              <a:latin typeface="Palatino Linotype" panose="0204050205050503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Palatino Linotype" panose="02040502050505030304" pitchFamily="18" charset="0"/>
            </a:endParaRPr>
          </a:p>
        </p:txBody>
      </p:sp>
      <p:pic>
        <p:nvPicPr>
          <p:cNvPr id="3076" name="Picture 4" descr="963 Car Computer Diagnostic Screen Royalty-Free Photos and Stock Images |  Shutterstock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07"/>
          <a:stretch>
            <a:fillRect/>
          </a:stretch>
        </p:blipFill>
        <p:spPr bwMode="auto">
          <a:xfrm>
            <a:off x="6545943" y="2119137"/>
            <a:ext cx="5138284" cy="2774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A row of white marble pillars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67000" contrast="-41000"/>
                    </a14:imgEffect>
                    <a14:imgEffect>
                      <a14:colorTemperature colorTemp="7980"/>
                    </a14:imgEffect>
                    <a14:imgEffect>
                      <a14:saturation sat="45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609600" y="2350770"/>
            <a:ext cx="5376545" cy="3023870"/>
          </a:xfrm>
        </p:spPr>
      </p:pic>
      <p:cxnSp>
        <p:nvCxnSpPr>
          <p:cNvPr id="8" name="Straight Connector 7"/>
          <p:cNvCxnSpPr/>
          <p:nvPr/>
        </p:nvCxnSpPr>
        <p:spPr>
          <a:xfrm>
            <a:off x="-12700" y="5282777"/>
            <a:ext cx="6535479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09" y="0"/>
            <a:ext cx="12205209" cy="68580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51765" y="98154"/>
            <a:ext cx="12040235" cy="103024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en-US" alt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Understanding Engine Operation Principles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1250" y="1355587"/>
            <a:ext cx="6337300" cy="4470445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altLang="en-US" sz="2400" b="1" dirty="0">
                <a:latin typeface="Palatino Linotype" panose="02040502050505030304" pitchFamily="18" charset="0"/>
              </a:rPr>
              <a:t>Four-Stroke Cycle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Intake:</a:t>
            </a:r>
            <a:r>
              <a:rPr lang="en-US" altLang="en-US" sz="2400" dirty="0">
                <a:latin typeface="Palatino Linotype" panose="02040502050505030304" pitchFamily="18" charset="0"/>
              </a:rPr>
              <a:t> Air-fuel enters as piston moves down.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Compression: </a:t>
            </a:r>
            <a:r>
              <a:rPr lang="en-US" altLang="en-US" sz="2400" dirty="0">
                <a:latin typeface="Palatino Linotype" panose="02040502050505030304" pitchFamily="18" charset="0"/>
              </a:rPr>
              <a:t>Mixture is compressed.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Power:</a:t>
            </a:r>
            <a:r>
              <a:rPr lang="en-US" altLang="en-US" sz="2400" dirty="0">
                <a:latin typeface="Palatino Linotype" panose="02040502050505030304" pitchFamily="18" charset="0"/>
              </a:rPr>
              <a:t> Spark ignites the mixture; piston is forced down.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Exhaust: </a:t>
            </a:r>
            <a:r>
              <a:rPr lang="en-US" altLang="en-US" sz="2400" dirty="0">
                <a:latin typeface="Palatino Linotype" panose="02040502050505030304" pitchFamily="18" charset="0"/>
              </a:rPr>
              <a:t>Burnt gases are expelled.</a:t>
            </a:r>
          </a:p>
        </p:txBody>
      </p:sp>
      <p:pic>
        <p:nvPicPr>
          <p:cNvPr id="4100" name="Picture 4" descr="Four Stroke Cycle Stock Illustrations – 103 Four Stroke Cycle Stock  Illustrations, Vectors &amp; Clipart - Dreamstim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893" y="2045249"/>
            <a:ext cx="5045107" cy="2875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A row of white marble pillars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67000" contrast="-41000"/>
                    </a14:imgEffect>
                    <a14:imgEffect>
                      <a14:colorTemperature colorTemp="7980"/>
                    </a14:imgEffect>
                    <a14:imgEffect>
                      <a14:saturation sat="45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609600" y="2350770"/>
            <a:ext cx="5376545" cy="3023870"/>
          </a:xfrm>
        </p:spPr>
      </p:pic>
      <p:cxnSp>
        <p:nvCxnSpPr>
          <p:cNvPr id="8" name="Straight Connector 7"/>
          <p:cNvCxnSpPr/>
          <p:nvPr/>
        </p:nvCxnSpPr>
        <p:spPr>
          <a:xfrm>
            <a:off x="-12700" y="5282777"/>
            <a:ext cx="6535479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09" y="0"/>
            <a:ext cx="12205209" cy="68580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51765" y="98154"/>
            <a:ext cx="12040235" cy="103024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en-US" alt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Understanding Engine Operation Principles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09880" y="1324610"/>
            <a:ext cx="8522970" cy="4505325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altLang="en-US" sz="2400" b="1" dirty="0">
                <a:latin typeface="Palatino Linotype" panose="02040502050505030304" pitchFamily="18" charset="0"/>
              </a:rPr>
              <a:t>Engine Components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Cylinders:</a:t>
            </a:r>
            <a:r>
              <a:rPr lang="en-US" altLang="en-US" sz="2400" dirty="0">
                <a:latin typeface="Palatino Linotype" panose="02040502050505030304" pitchFamily="18" charset="0"/>
              </a:rPr>
              <a:t> Chambers where combustion takes place.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Pistons:</a:t>
            </a:r>
            <a:r>
              <a:rPr lang="en-US" altLang="en-US" sz="2400" dirty="0">
                <a:latin typeface="Palatino Linotype" panose="02040502050505030304" pitchFamily="18" charset="0"/>
              </a:rPr>
              <a:t> Move up and down, converting energy to motion.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Crankshaft:</a:t>
            </a:r>
            <a:r>
              <a:rPr lang="en-US" altLang="en-US" sz="2400" dirty="0">
                <a:latin typeface="Palatino Linotype" panose="02040502050505030304" pitchFamily="18" charset="0"/>
              </a:rPr>
              <a:t> Converts piston's linear motion into rotation.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Camshaft:</a:t>
            </a:r>
            <a:r>
              <a:rPr lang="en-US" altLang="en-US" sz="2400" dirty="0">
                <a:latin typeface="Palatino Linotype" panose="02040502050505030304" pitchFamily="18" charset="0"/>
              </a:rPr>
              <a:t> Controls valve timing (open/close).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Valves:</a:t>
            </a:r>
            <a:r>
              <a:rPr lang="en-US" altLang="en-US" sz="2400" dirty="0">
                <a:latin typeface="Palatino Linotype" panose="02040502050505030304" pitchFamily="18" charset="0"/>
              </a:rPr>
              <a:t> Let air-fuel in and exhaust out at proper times.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Fuel Injection System:</a:t>
            </a:r>
            <a:r>
              <a:rPr lang="en-US" altLang="en-US" sz="2400" dirty="0">
                <a:latin typeface="Palatino Linotype" panose="02040502050505030304" pitchFamily="18" charset="0"/>
              </a:rPr>
              <a:t> Delivers precise fuel into cylinders for efficient burning.</a:t>
            </a:r>
          </a:p>
        </p:txBody>
      </p:sp>
      <p:pic>
        <p:nvPicPr>
          <p:cNvPr id="2" name="Content Placeholder 1" descr="What Is a Cylinder in a Car? | Kia British Dominica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832850" y="1017270"/>
            <a:ext cx="2520950" cy="177038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Image Getting to Know Car Pistons, Their Functions and Causes of Damag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690610" y="3074670"/>
            <a:ext cx="2540000" cy="1428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5" descr="Crank Shaft at best price in New Delhi by Klik Autotech | ID: 1411684639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76" b="13200"/>
          <a:stretch>
            <a:fillRect/>
          </a:stretch>
        </p:blipFill>
        <p:spPr>
          <a:xfrm>
            <a:off x="9363075" y="4788535"/>
            <a:ext cx="1990725" cy="12014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A row of white marble pillars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67000" contrast="-41000"/>
                    </a14:imgEffect>
                    <a14:imgEffect>
                      <a14:colorTemperature colorTemp="7980"/>
                    </a14:imgEffect>
                    <a14:imgEffect>
                      <a14:saturation sat="45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609600" y="2350770"/>
            <a:ext cx="5376545" cy="3023870"/>
          </a:xfrm>
        </p:spPr>
      </p:pic>
      <p:cxnSp>
        <p:nvCxnSpPr>
          <p:cNvPr id="8" name="Straight Connector 7"/>
          <p:cNvCxnSpPr/>
          <p:nvPr/>
        </p:nvCxnSpPr>
        <p:spPr>
          <a:xfrm>
            <a:off x="-12700" y="5282777"/>
            <a:ext cx="6535479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09" y="0"/>
            <a:ext cx="12205209" cy="68580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51765" y="98154"/>
            <a:ext cx="12040235" cy="103024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en-US" alt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Understanding Engine Operation Principles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09880" y="1747520"/>
            <a:ext cx="7464425" cy="3435350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altLang="en-US" sz="2400" b="1" dirty="0">
                <a:latin typeface="Palatino Linotype" panose="02040502050505030304" pitchFamily="18" charset="0"/>
              </a:rPr>
              <a:t>Combustion Process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Fuel-Air Mixture Preparation:</a:t>
            </a:r>
            <a:r>
              <a:rPr lang="en-US" altLang="en-US" sz="2400" dirty="0">
                <a:latin typeface="Palatino Linotype" panose="02040502050505030304" pitchFamily="18" charset="0"/>
              </a:rPr>
              <a:t> Proper mix is crucial for power and economy.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Ignition Timing:</a:t>
            </a:r>
            <a:r>
              <a:rPr lang="en-US" altLang="en-US" sz="2400" dirty="0">
                <a:latin typeface="Palatino Linotype" panose="02040502050505030304" pitchFamily="18" charset="0"/>
              </a:rPr>
              <a:t> Spark must fire at the right time for efficiency.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Combustion Chamber Design:</a:t>
            </a:r>
            <a:r>
              <a:rPr lang="en-US" altLang="en-US" sz="2400" dirty="0">
                <a:latin typeface="Palatino Linotype" panose="02040502050505030304" pitchFamily="18" charset="0"/>
              </a:rPr>
              <a:t> Shape and design affect burning efficiency.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Exhaust Gas Recirculation (EGR): </a:t>
            </a:r>
            <a:r>
              <a:rPr lang="en-US" altLang="en-US" sz="2400" dirty="0">
                <a:latin typeface="Palatino Linotype" panose="02040502050505030304" pitchFamily="18" charset="0"/>
              </a:rPr>
              <a:t>Reduces emissions by recirculating part of the exhaust.</a:t>
            </a:r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7801610" y="2349500"/>
            <a:ext cx="4328795" cy="243713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A row of white marble pillars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67000" contrast="-41000"/>
                    </a14:imgEffect>
                    <a14:imgEffect>
                      <a14:colorTemperature colorTemp="7980"/>
                    </a14:imgEffect>
                    <a14:imgEffect>
                      <a14:saturation sat="45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609600" y="2350770"/>
            <a:ext cx="5376545" cy="3023870"/>
          </a:xfrm>
        </p:spPr>
      </p:pic>
      <p:cxnSp>
        <p:nvCxnSpPr>
          <p:cNvPr id="8" name="Straight Connector 7"/>
          <p:cNvCxnSpPr/>
          <p:nvPr/>
        </p:nvCxnSpPr>
        <p:spPr>
          <a:xfrm>
            <a:off x="-12700" y="5282777"/>
            <a:ext cx="6535479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09" y="0"/>
            <a:ext cx="12205209" cy="68580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51765" y="98154"/>
            <a:ext cx="12040235" cy="103024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en-US" alt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Understanding Engine Operation Principles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09880" y="1128395"/>
            <a:ext cx="7464425" cy="4798060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altLang="en-US" sz="2400" b="1" dirty="0">
                <a:latin typeface="Palatino Linotype" panose="02040502050505030304" pitchFamily="18" charset="0"/>
              </a:rPr>
              <a:t>Engine Control Systems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Engine Control Unit (ECU): </a:t>
            </a:r>
            <a:r>
              <a:rPr lang="en-US" altLang="en-US" sz="2400" dirty="0">
                <a:latin typeface="Palatino Linotype" panose="02040502050505030304" pitchFamily="18" charset="0"/>
              </a:rPr>
              <a:t>Brain of the engine that controls fuel, spark, etc.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Sensors:</a:t>
            </a:r>
            <a:r>
              <a:rPr lang="en-US" altLang="en-US" sz="2400" dirty="0">
                <a:latin typeface="Palatino Linotype" panose="02040502050505030304" pitchFamily="18" charset="0"/>
              </a:rPr>
              <a:t> Monitor engine conditions (temperature, pressure, airflow, etc.).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Actuators:</a:t>
            </a:r>
            <a:r>
              <a:rPr lang="en-US" altLang="en-US" sz="2400" dirty="0">
                <a:latin typeface="Palatino Linotype" panose="02040502050505030304" pitchFamily="18" charset="0"/>
              </a:rPr>
              <a:t> Carry out ECU commands (like opening injectors).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Control Algorithms:</a:t>
            </a:r>
            <a:r>
              <a:rPr lang="en-US" altLang="en-US" sz="2400" dirty="0">
                <a:latin typeface="Palatino Linotype" panose="02040502050505030304" pitchFamily="18" charset="0"/>
              </a:rPr>
              <a:t> Software inside ECU makes decisions based on sensor input.</a:t>
            </a:r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7908925" y="2452370"/>
            <a:ext cx="4204335" cy="194818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A row of white marble pillars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67000" contrast="-41000"/>
                    </a14:imgEffect>
                    <a14:imgEffect>
                      <a14:colorTemperature colorTemp="7980"/>
                    </a14:imgEffect>
                    <a14:imgEffect>
                      <a14:saturation sat="45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609600" y="2350770"/>
            <a:ext cx="5376545" cy="3023870"/>
          </a:xfrm>
        </p:spPr>
      </p:pic>
      <p:cxnSp>
        <p:nvCxnSpPr>
          <p:cNvPr id="8" name="Straight Connector 7"/>
          <p:cNvCxnSpPr/>
          <p:nvPr/>
        </p:nvCxnSpPr>
        <p:spPr>
          <a:xfrm>
            <a:off x="-12700" y="5282777"/>
            <a:ext cx="6535479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09" y="0"/>
            <a:ext cx="12205209" cy="68580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51765" y="98154"/>
            <a:ext cx="12040235" cy="103024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en-US" alt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Diagnosing Engine Performance Issues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1765" y="1155700"/>
            <a:ext cx="8707120" cy="4798060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Visual Inspection:</a:t>
            </a:r>
            <a:r>
              <a:rPr lang="en-US" altLang="en-US" sz="2400" dirty="0">
                <a:latin typeface="Palatino Linotype" panose="02040502050505030304" pitchFamily="18" charset="0"/>
              </a:rPr>
              <a:t> Look for leaks, wear, corrosion, or damage in hoses, etc.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Scan Tool Diagnostics:</a:t>
            </a:r>
            <a:r>
              <a:rPr lang="en-US" altLang="en-US" sz="2400" dirty="0">
                <a:latin typeface="Palatino Linotype" panose="02040502050505030304" pitchFamily="18" charset="0"/>
              </a:rPr>
              <a:t> Retrieve and interpret DTCs using OBD-II tools.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Functional Tests:</a:t>
            </a:r>
            <a:r>
              <a:rPr lang="en-US" altLang="en-US" sz="2400" dirty="0">
                <a:latin typeface="Palatino Linotype" panose="02040502050505030304" pitchFamily="18" charset="0"/>
              </a:rPr>
              <a:t> Compression test, fuel pressure test, ignition test, and exhaust gas analysis help pinpoint problems.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Symptom-Based Diagnosis:</a:t>
            </a:r>
            <a:r>
              <a:rPr lang="en-US" altLang="en-US" sz="2400" dirty="0">
                <a:latin typeface="Palatino Linotype" panose="02040502050505030304" pitchFamily="18" charset="0"/>
              </a:rPr>
              <a:t> Use flowcharts, TSBs, and step-by-step guides to resolve symptoms.</a:t>
            </a:r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9246870" y="2156460"/>
            <a:ext cx="2932430" cy="220154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A row of white marble pillars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67000" contrast="-41000"/>
                    </a14:imgEffect>
                    <a14:imgEffect>
                      <a14:colorTemperature colorTemp="7980"/>
                    </a14:imgEffect>
                    <a14:imgEffect>
                      <a14:saturation sat="45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609600" y="2350770"/>
            <a:ext cx="5376545" cy="3023870"/>
          </a:xfrm>
        </p:spPr>
      </p:pic>
      <p:cxnSp>
        <p:nvCxnSpPr>
          <p:cNvPr id="8" name="Straight Connector 7"/>
          <p:cNvCxnSpPr/>
          <p:nvPr/>
        </p:nvCxnSpPr>
        <p:spPr>
          <a:xfrm>
            <a:off x="-12700" y="5282777"/>
            <a:ext cx="6535479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09" y="0"/>
            <a:ext cx="12205209" cy="68580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51765" y="98154"/>
            <a:ext cx="12040235" cy="103024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en-US" alt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 Interpretation of Engine Diagnostic Codes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1765" y="1029970"/>
            <a:ext cx="8441055" cy="4798060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DTC Analysis:</a:t>
            </a:r>
            <a:r>
              <a:rPr lang="en-US" altLang="en-US" sz="2400" dirty="0">
                <a:latin typeface="Palatino Linotype" panose="02040502050505030304" pitchFamily="18" charset="0"/>
              </a:rPr>
              <a:t> Understand the format (e.g., P0301) and meaning of codes to locate issues.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Code Definitions: </a:t>
            </a:r>
            <a:r>
              <a:rPr lang="en-US" altLang="en-US" sz="2400" dirty="0">
                <a:latin typeface="Palatino Linotype" panose="02040502050505030304" pitchFamily="18" charset="0"/>
              </a:rPr>
              <a:t>Use manuals and databases to identify the affected systems/components.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Code Clearing:</a:t>
            </a:r>
            <a:r>
              <a:rPr lang="en-US" altLang="en-US" sz="2400" dirty="0">
                <a:latin typeface="Palatino Linotype" panose="02040502050505030304" pitchFamily="18" charset="0"/>
              </a:rPr>
              <a:t> Clear codes post-repair to confirm success and allow re-monitoring.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Intermittent Fault Diagnosis:</a:t>
            </a:r>
            <a:r>
              <a:rPr lang="en-US" altLang="en-US" sz="2400" dirty="0">
                <a:latin typeface="Palatino Linotype" panose="02040502050505030304" pitchFamily="18" charset="0"/>
              </a:rPr>
              <a:t> Use live data, test drives, and sensor monitoring to diagnose faults that occur irregularly.</a:t>
            </a:r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8592820" y="2174875"/>
            <a:ext cx="3429635" cy="269811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/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10" y="0"/>
            <a:ext cx="12205209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307210" y="575808"/>
            <a:ext cx="312938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Palatino Linotype" panose="02040502050505030304" pitchFamily="18" charset="0"/>
              </a:rPr>
              <a:t>Conclusion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42515" y="1802583"/>
            <a:ext cx="6216838" cy="3950517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Engine performance analysis blends technical knowledge with diagnostic skill.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Mastery of this field ensures efficient, eco-friendly, and reliable engine operation—crucial as vehicle technology continues to evolve.</a:t>
            </a:r>
          </a:p>
        </p:txBody>
      </p:sp>
      <p:pic>
        <p:nvPicPr>
          <p:cNvPr id="20484" name="Picture 4" descr="5,880 Black Mechanic Smiling Royalty-Free Images, Stock Photos &amp; Pictures |  Shutterst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7634" y="1820727"/>
            <a:ext cx="4793796" cy="3259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930</TotalTime>
  <Words>588</Words>
  <Application>Microsoft Office PowerPoint</Application>
  <PresentationFormat>Widescreen</PresentationFormat>
  <Paragraphs>66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Avenir Next LT Pro</vt:lpstr>
      <vt:lpstr>Calibri</vt:lpstr>
      <vt:lpstr>Calibri Light</vt:lpstr>
      <vt:lpstr>Palatino Linotype</vt:lpstr>
      <vt:lpstr>Times New Roman</vt:lpstr>
      <vt:lpstr>Wingdings</vt:lpstr>
      <vt:lpstr>Office Theme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mohammed sheriff salaudeen</dc:creator>
  <cp:lastModifiedBy>mohammed sheriff salaudeen</cp:lastModifiedBy>
  <cp:revision>1</cp:revision>
  <dcterms:created xsi:type="dcterms:W3CDTF">2025-04-25T16:44:36Z</dcterms:created>
  <dcterms:modified xsi:type="dcterms:W3CDTF">2025-04-26T08:15:11Z</dcterms:modified>
</cp:coreProperties>
</file>