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685" r:id="rId2"/>
    <p:sldId id="5639" r:id="rId3"/>
    <p:sldId id="5670" r:id="rId4"/>
    <p:sldId id="5671" r:id="rId5"/>
    <p:sldId id="5672" r:id="rId6"/>
    <p:sldId id="5673" r:id="rId7"/>
    <p:sldId id="5674" r:id="rId8"/>
    <p:sldId id="5675" r:id="rId9"/>
    <p:sldId id="5676" r:id="rId10"/>
    <p:sldId id="5677" r:id="rId11"/>
    <p:sldId id="5678" r:id="rId12"/>
    <p:sldId id="5679" r:id="rId13"/>
    <p:sldId id="5680" r:id="rId14"/>
    <p:sldId id="5681" r:id="rId15"/>
    <p:sldId id="570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34397-92A6-2E55-FAE5-8AEC4D1FDD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BD22B4-4C30-E94C-83FD-869315D3F3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A060B2-708C-A095-26E0-47086763B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695E46-6E3C-6D87-F034-796E6F48D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36345B-3CE0-AEDA-9497-6B3C10051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01F43-6BAE-8EB1-7E02-522C4C800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39ACAA-7FFC-BB54-B34D-317721FDE7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F2A5F6-A74B-6CD8-F1E2-D2046C1F8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4D423-B98C-EF14-CAD0-39BA76B2AC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00F1A7-90DB-5D38-36C4-CDC0976AA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391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159C55-DAD6-1A02-FE7B-322819800F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7F498A-D969-F11C-1975-C1222C716B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02215-C79C-1A42-998C-6F185ED5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7E6AFE-CF33-B332-DB69-8AD92255B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42EBFE-7B80-55A6-9E6A-663D0B4BB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04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13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466344"/>
            <a:ext cx="3236976" cy="9966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30936" y="1618488"/>
            <a:ext cx="1819656" cy="466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idx="14"/>
          </p:nvPr>
        </p:nvSpPr>
        <p:spPr>
          <a:xfrm>
            <a:off x="3584448" y="1618488"/>
            <a:ext cx="1819656" cy="466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15"/>
          </p:nvPr>
        </p:nvSpPr>
        <p:spPr>
          <a:xfrm>
            <a:off x="6483096" y="1618488"/>
            <a:ext cx="1819656" cy="466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28048" y="1618488"/>
            <a:ext cx="1819656" cy="466344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7"/>
          </p:nvPr>
        </p:nvSpPr>
        <p:spPr>
          <a:xfrm>
            <a:off x="630936" y="2414016"/>
            <a:ext cx="2167128" cy="3108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"/>
          <p:cNvSpPr>
            <a:spLocks noGrp="1"/>
          </p:cNvSpPr>
          <p:nvPr>
            <p:ph type="body" idx="19"/>
          </p:nvPr>
        </p:nvSpPr>
        <p:spPr>
          <a:xfrm>
            <a:off x="3584448" y="2414016"/>
            <a:ext cx="2167128" cy="3108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0"/>
          </p:nvPr>
        </p:nvSpPr>
        <p:spPr>
          <a:xfrm>
            <a:off x="6483096" y="2414016"/>
            <a:ext cx="2167128" cy="3108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528048" y="2414016"/>
            <a:ext cx="2167128" cy="310896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Picture Placeholder 31"/>
          <p:cNvSpPr>
            <a:spLocks noGrp="1"/>
          </p:cNvSpPr>
          <p:nvPr>
            <p:ph type="pic" sz="quarter" idx="22"/>
          </p:nvPr>
        </p:nvSpPr>
        <p:spPr>
          <a:xfrm>
            <a:off x="740664" y="2852928"/>
            <a:ext cx="1892808" cy="2715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3" name="Picture Placeholder 31"/>
          <p:cNvSpPr>
            <a:spLocks noGrp="1"/>
          </p:cNvSpPr>
          <p:nvPr>
            <p:ph type="pic" sz="quarter" idx="23"/>
          </p:nvPr>
        </p:nvSpPr>
        <p:spPr>
          <a:xfrm>
            <a:off x="3685032" y="2852928"/>
            <a:ext cx="1892808" cy="2715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4" name="Picture Placeholder 31"/>
          <p:cNvSpPr>
            <a:spLocks noGrp="1"/>
          </p:cNvSpPr>
          <p:nvPr>
            <p:ph type="pic" sz="quarter" idx="24"/>
          </p:nvPr>
        </p:nvSpPr>
        <p:spPr>
          <a:xfrm>
            <a:off x="6601968" y="2852928"/>
            <a:ext cx="1892808" cy="2715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6" name="Picture Placeholder 31"/>
          <p:cNvSpPr>
            <a:spLocks noGrp="1"/>
          </p:cNvSpPr>
          <p:nvPr>
            <p:ph type="pic" sz="quarter" idx="26"/>
          </p:nvPr>
        </p:nvSpPr>
        <p:spPr>
          <a:xfrm>
            <a:off x="9546336" y="2852928"/>
            <a:ext cx="1892808" cy="27157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5875">
            <a:solidFill>
              <a:schemeClr val="accent1"/>
            </a:solidFill>
          </a:ln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585357" y="2355475"/>
            <a:ext cx="1925203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 userDrawn="1"/>
        </p:nvCxnSpPr>
        <p:spPr>
          <a:xfrm>
            <a:off x="9628632" y="2361693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 userDrawn="1"/>
        </p:nvCxnSpPr>
        <p:spPr>
          <a:xfrm>
            <a:off x="729735" y="235472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3672459" y="2349116"/>
            <a:ext cx="1929384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6640" y="6517634"/>
            <a:ext cx="950258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4D792B7-0397-C047-AE12-1A03F7E3DC8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08250" y="6517634"/>
            <a:ext cx="2572870" cy="2743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866404" y="929468"/>
            <a:ext cx="8325596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0" y="397080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6439485"/>
            <a:ext cx="12192000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244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ACD2-FE4B-A282-DCA1-1E19EF16D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439FA-ED13-1E9D-4A0D-FA1240B921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DAD32-5796-B69D-CE6D-FA2206FA76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A467E0-A93A-EA16-FD1B-079FFC4D8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6BCCC6-DFA2-B6F8-7B0F-9D31451C5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67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9582E-F436-31D8-DFB9-01A216ADF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66700C-A267-9C34-27CB-92F29802A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14CC95-C457-0D28-B153-F255851C5D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A486C-AD12-D69A-8AF9-7CC2A1BF4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8E05A-BC28-E572-DE2A-54073AE14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972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942EB-75FC-0B71-DD8A-6E6BEA707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4921D-30DC-18B1-783D-3CB145E789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B66722-E4C0-3D11-3511-182BD7338C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356087-F2BB-D2B4-A462-D7512AF4E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3C2E6-03D1-024B-9D97-B65D6CBE1C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1CEA8B-23C5-EED9-8944-0FB841F17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614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C8560-981A-0FA4-BB4A-C8D67B466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475560-294E-F267-E151-4D951880F0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E69A05-6B66-DE61-1D1E-E1610A0F4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27070-4109-56A5-C2CC-9BE658B573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4641418-54ED-AF97-428A-C8AC66FD6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1D75ED-BE26-616E-3100-645E4625E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67D69C-8D22-2759-FA11-C7C16085D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10EE5D-190C-BDC1-EE17-A8BF15FB4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A1D4A-40DE-A9F8-35C3-48134A823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BE3C54-A181-13A3-2720-BDBE6852B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F4726A-2D07-BF26-9EC0-04FFDE042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18CC6B-ACD7-3EB3-02CC-D28286D62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5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1AE8D9-BA6B-93DB-6605-68D2E8A1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EC0235-3604-7B0E-6CD8-38426AE02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B47029-5152-E377-BCCE-008CF921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9EC2A-B01A-85AB-B3EC-6155FAD938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9636D-8645-6EB6-A95D-FE032D50B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8285D0-28D1-138B-5C2F-F327A24E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862AE3-099D-5005-659C-6F8349558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971A1-189C-8CD0-83EC-4546BC91E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38916-DEC8-27FB-E933-6FAEB0DBA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F37DB-4712-000A-3946-B4A24735A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3B43D6-0240-5A1B-6E70-8875F3A8E0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23B523-C779-43B8-D99D-82AB73D981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A48D1EC-CEA9-2F15-CBF5-C2CE66E39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D7143-5758-C90B-923D-8C424234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F2171-3617-EAB5-8790-50DD5D92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16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48773D-3428-B2E2-CFB4-8E91118DC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523BCE-CED2-4B18-6BBF-9DE63FEC7E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085A06-DB78-4AC0-98B3-9A4D531F82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687A0A-859D-4D31-9319-56910E51FE66}" type="datetimeFigureOut">
              <a:rPr lang="en-US" smtClean="0"/>
              <a:t>4/26/2025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702E9-37D7-F96D-1F71-C6F4CCC7FB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D02022-6240-2FD4-B531-24BAC6C6D4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59C3AE-7BB0-4D89-9BF2-A0F111CDD8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81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png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00800" y="1538390"/>
            <a:ext cx="4718304" cy="1645920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1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-69596"/>
            <a:ext cx="12205209" cy="6927596"/>
          </a:xfrm>
          <a:prstGeom prst="rect">
            <a:avLst/>
          </a:prstGeom>
        </p:spPr>
      </p:pic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328228" y="3016147"/>
            <a:ext cx="5633901" cy="1445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Electrical System Diagnostics </a:t>
            </a:r>
          </a:p>
        </p:txBody>
      </p:sp>
      <p:sp>
        <p:nvSpPr>
          <p:cNvPr id="8" name="Rectangle 7"/>
          <p:cNvSpPr/>
          <p:nvPr/>
        </p:nvSpPr>
        <p:spPr>
          <a:xfrm>
            <a:off x="5981700" y="4604214"/>
            <a:ext cx="5867400" cy="706755"/>
          </a:xfrm>
          <a:prstGeom prst="rect">
            <a:avLst/>
          </a:prstGeom>
          <a:solidFill>
            <a:srgbClr val="1C057A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2000" dirty="0">
                <a:solidFill>
                  <a:schemeClr val="bg1"/>
                </a:solidFill>
                <a:latin typeface="Palatino Linotype" panose="02040502050505030304" pitchFamily="18" charset="0"/>
              </a:rPr>
              <a:t>Understanding and Troubleshooting Automotive Electrical Systems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493397" y="2088507"/>
            <a:ext cx="3040380" cy="922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1C057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UNIT 3.0</a:t>
            </a:r>
          </a:p>
        </p:txBody>
      </p:sp>
      <p:pic>
        <p:nvPicPr>
          <p:cNvPr id="2" name="Picture 4" descr="What are Automotive Diagnostic Tools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89" y="1816386"/>
            <a:ext cx="5258253" cy="2973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493124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Diagnostic Tools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6871335" cy="37522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Multimeter:</a:t>
            </a:r>
            <a:r>
              <a:rPr lang="en-US" altLang="en-US" sz="2400" dirty="0">
                <a:latin typeface="Palatino Linotype" panose="02040502050505030304" pitchFamily="18" charset="0"/>
              </a:rPr>
              <a:t> Measures voltage, resistance, and continuity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Circuit Tester/Power Probe:</a:t>
            </a:r>
            <a:r>
              <a:rPr lang="en-US" altLang="en-US" sz="2400" dirty="0">
                <a:latin typeface="Palatino Linotype" panose="02040502050505030304" pitchFamily="18" charset="0"/>
              </a:rPr>
              <a:t> Finds voltage and ground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OBD-II Scanner:</a:t>
            </a:r>
            <a:r>
              <a:rPr lang="en-US" altLang="en-US" sz="2400" dirty="0">
                <a:latin typeface="Palatino Linotype" panose="02040502050505030304" pitchFamily="18" charset="0"/>
              </a:rPr>
              <a:t> Reads trouble codes from the vehicle’s computer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Load Tester:</a:t>
            </a:r>
            <a:r>
              <a:rPr lang="en-US" altLang="en-US" sz="2400" dirty="0">
                <a:latin typeface="Palatino Linotype" panose="02040502050505030304" pitchFamily="18" charset="0"/>
              </a:rPr>
              <a:t> Tests battery under demand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326630" y="1913255"/>
            <a:ext cx="4255770" cy="276225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275319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Systematic Troubleshooting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6569075" cy="37522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en-US" altLang="en-US" sz="2400" b="1" dirty="0">
                <a:latin typeface="Palatino Linotype" panose="02040502050505030304" pitchFamily="18" charset="0"/>
              </a:rPr>
              <a:t>Techniques: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Voltage Drop Test:</a:t>
            </a:r>
            <a:r>
              <a:rPr lang="en-US" altLang="en-US" sz="2400" dirty="0">
                <a:latin typeface="Palatino Linotype" panose="02040502050505030304" pitchFamily="18" charset="0"/>
              </a:rPr>
              <a:t> Checks for resistance in a circuit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Continuity Test:</a:t>
            </a:r>
            <a:r>
              <a:rPr lang="en-US" altLang="en-US" sz="2400" dirty="0">
                <a:latin typeface="Palatino Linotype" panose="02040502050505030304" pitchFamily="18" charset="0"/>
              </a:rPr>
              <a:t> Ensures wires aren’t broken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Component Tests:</a:t>
            </a:r>
            <a:r>
              <a:rPr lang="en-US" altLang="en-US" sz="2400" dirty="0">
                <a:latin typeface="Palatino Linotype" panose="02040502050505030304" pitchFamily="18" charset="0"/>
              </a:rPr>
              <a:t> Starter draw, alternator output, battery load test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220585" y="1640840"/>
            <a:ext cx="4455795" cy="297307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275319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Component Testing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7313295" cy="433197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Battery:</a:t>
            </a:r>
            <a:r>
              <a:rPr lang="en-US" altLang="en-US" sz="2400" dirty="0">
                <a:latin typeface="Palatino Linotype" panose="02040502050505030304" pitchFamily="18" charset="0"/>
              </a:rPr>
              <a:t> Use a voltmeter – should read around 12.6V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Alternator:</a:t>
            </a:r>
            <a:r>
              <a:rPr lang="en-US" altLang="en-US" sz="2400" dirty="0">
                <a:latin typeface="Palatino Linotype" panose="02040502050505030304" pitchFamily="18" charset="0"/>
              </a:rPr>
              <a:t> With engine running, should charge at 13.5 – 14.5V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Starter:</a:t>
            </a:r>
            <a:r>
              <a:rPr lang="en-US" altLang="en-US" sz="2400" dirty="0">
                <a:latin typeface="Palatino Linotype" panose="02040502050505030304" pitchFamily="18" charset="0"/>
              </a:rPr>
              <a:t> Measure cranking voltage; check current draw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Accessories:</a:t>
            </a:r>
            <a:r>
              <a:rPr lang="en-US" altLang="en-US" sz="2400" dirty="0">
                <a:latin typeface="Palatino Linotype" panose="02040502050505030304" pitchFamily="18" charset="0"/>
              </a:rPr>
              <a:t> Confirm power supply, ground, and switch function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925435" y="2145030"/>
            <a:ext cx="4168140" cy="25679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05855" y="2966720"/>
            <a:ext cx="5376545" cy="1791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0" y="0"/>
            <a:ext cx="1220520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07210" y="575808"/>
            <a:ext cx="312938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Palatino Linotype" panose="02040502050505030304" pitchFamily="18" charset="0"/>
              </a:rPr>
              <a:t>Conclusion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442515" y="1802583"/>
            <a:ext cx="6216838" cy="3950517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A vehicle’s electrical system is complex but critical.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Proper diagnostics save time, money, and ensure safety.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Constant learning is key as vehicles become more high-tech.</a:t>
            </a: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6659245" y="1987550"/>
            <a:ext cx="537654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algn="ctr"/>
            <a:r>
              <a:rPr lang="en-US" dirty="0">
                <a:effectLst/>
                <a:latin typeface="Avenir Next LT Pro" panose="020B0504020202020204" pitchFamily="34" charset="77"/>
              </a:rPr>
              <a:t>quote by richard branson</a:t>
            </a:r>
            <a:endParaRPr lang="en-US" dirty="0">
              <a:latin typeface="Avenir Next LT Pro" panose="020B0504020202020204" pitchFamily="34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/>
          <p:cNvSpPr>
            <a:spLocks noGrp="1"/>
          </p:cNvSpPr>
          <p:nvPr>
            <p:ph type="body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/>
          <p:cNvSpPr>
            <a:spLocks noGrp="1"/>
          </p:cNvSpPr>
          <p:nvPr>
            <p:ph type="body" idx="2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22"/>
          </p:nvPr>
        </p:nvPicPr>
        <p:blipFill>
          <a:blip r:embed="rId2"/>
          <a:stretch>
            <a:fillRect/>
          </a:stretch>
        </p:blipFill>
        <p:spPr>
          <a:xfrm>
            <a:off x="740410" y="3713480"/>
            <a:ext cx="1892935" cy="9937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792B7-0397-C047-AE12-1A03F7E3DC83}" type="slidenum">
              <a:rPr lang="en-US" smtClean="0"/>
              <a:t>14</a:t>
            </a:fld>
            <a:endParaRPr lang="en-US" dirty="0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1" name="Picture Placeholder 20"/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0" y="0"/>
            <a:ext cx="12205209" cy="6858000"/>
          </a:xfrm>
          <a:prstGeom prst="rect">
            <a:avLst/>
          </a:prstGeom>
        </p:spPr>
      </p:pic>
      <p:sp>
        <p:nvSpPr>
          <p:cNvPr id="11" name="Title 7"/>
          <p:cNvSpPr txBox="1"/>
          <p:nvPr/>
        </p:nvSpPr>
        <p:spPr>
          <a:xfrm>
            <a:off x="516890" y="181610"/>
            <a:ext cx="11304905" cy="923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Palatino Linotype" panose="02040502050505030304" pitchFamily="18" charset="0"/>
              </a:rPr>
              <a:t>Self Assessment Preview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475" y="1417955"/>
            <a:ext cx="7007225" cy="413194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Explain the difference between series and parallel circuits in automotive electrical systems.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What are the essential components of automotive electrical systems, and how do they contribute to vehicle functionality?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Why is interpreting wiring diagrams crucial for technicians dealing with vehicle electrical issues?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" descr="Free Writing a checklist Image | Download at StockCake"/>
          <p:cNvPicPr>
            <a:picLocks noGrp="1" noChangeAspect="1" noChangeArrowheads="1"/>
          </p:cNvPicPr>
          <p:nvPr>
            <p:ph type="pic" sz="quarter" idx="2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240" y="2226310"/>
            <a:ext cx="4586605" cy="2569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5209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041606" y="356800"/>
            <a:ext cx="4121785" cy="768350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Key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Takeaways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334010" y="1316355"/>
            <a:ext cx="11688445" cy="37642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R="0" lvl="0" indent="0" algn="ctr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sym typeface="+mn-ea"/>
              </a:rPr>
              <a:t>The diagnostic process includes complaint verification, preliminary checks, testing, diagnosis, and repair verification.</a:t>
            </a:r>
          </a:p>
          <a:p>
            <a:pPr marR="0" lvl="0" indent="0" algn="ctr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sym typeface="+mn-ea"/>
              </a:rPr>
              <a:t>Logical, step-by-step procedures are essential for efficient diagnostics.</a:t>
            </a:r>
          </a:p>
          <a:p>
            <a:pPr marR="0" lvl="0" indent="0" algn="ctr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sym typeface="+mn-ea"/>
              </a:rPr>
              <a:t>Technicians must document findings, analyze symptoms, and consult repair data before taking action.</a:t>
            </a:r>
          </a:p>
          <a:p>
            <a:pPr marR="0" lvl="0" indent="0" algn="ctr" defTabSz="914400" rtl="0" eaLnBrk="0" fontAlgn="base" latinLnBrk="0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b="1" dirty="0">
                <a:ln>
                  <a:noFill/>
                </a:ln>
                <a:solidFill>
                  <a:schemeClr val="tx1"/>
                </a:solidFill>
                <a:effectLst/>
                <a:latin typeface="Palatino Linotype" panose="02040502050505030304" pitchFamily="18" charset="0"/>
                <a:sym typeface="+mn-ea"/>
              </a:rPr>
              <a:t>Accurate problem identification prevents unnecessary repairs and increases customer satisfaction.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205855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9696893" y="5282777"/>
            <a:ext cx="2495107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10" y="0"/>
            <a:ext cx="12205209" cy="685800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32105" y="1188720"/>
            <a:ext cx="7440930" cy="388048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Palatino Linotype" panose="02040502050505030304" pitchFamily="18" charset="0"/>
                <a:cs typeface="Palatino Linotype" panose="02040502050505030304" pitchFamily="18" charset="0"/>
              </a:rPr>
              <a:t>Electrical systems are the nervous system of modern vehicles.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Palatino Linotype" panose="02040502050505030304" pitchFamily="18" charset="0"/>
                <a:cs typeface="Palatino Linotype" panose="02040502050505030304" pitchFamily="18" charset="0"/>
              </a:rPr>
              <a:t>Understanding circuitry, components, and wiring diagrams is essential.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Palatino Linotype" panose="02040502050505030304" pitchFamily="18" charset="0"/>
                <a:cs typeface="Palatino Linotype" panose="02040502050505030304" pitchFamily="18" charset="0"/>
              </a:rPr>
              <a:t>Skills needed include fault identification, analysis, and diagnostic techniques.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>
                <a:latin typeface="Palatino Linotype" panose="02040502050505030304" pitchFamily="18" charset="0"/>
                <a:cs typeface="Palatino Linotype" panose="02040502050505030304" pitchFamily="18" charset="0"/>
              </a:rPr>
              <a:t>Goal: Equip you with solid diagnostic skills.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1765" y="158479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Introduction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5"/>
          <a:stretch>
            <a:fillRect/>
          </a:stretch>
        </p:blipFill>
        <p:spPr>
          <a:xfrm>
            <a:off x="7981950" y="1687830"/>
            <a:ext cx="3843020" cy="28822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33045" y="458199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Basics of Automotive Electrical Systems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0380" y="1264920"/>
            <a:ext cx="8441055" cy="43281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en-US" altLang="en-US" sz="2400" b="1" dirty="0">
                <a:latin typeface="Palatino Linotype" panose="02040502050505030304" pitchFamily="18" charset="0"/>
              </a:rPr>
              <a:t>Foundation for effective diagnostics.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Focus Areas: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Circuitry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Components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Wiring Diagrams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806565" y="1577340"/>
            <a:ext cx="4198620" cy="41986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13335" y="481059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Circuitry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029970"/>
            <a:ext cx="7256780" cy="4798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Definition: </a:t>
            </a:r>
            <a:r>
              <a:rPr lang="en-US" altLang="en-US" sz="2400" dirty="0">
                <a:latin typeface="Palatino Linotype" panose="02040502050505030304" pitchFamily="18" charset="0"/>
              </a:rPr>
              <a:t>A path for electricity to flow through.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Series Circuit:</a:t>
            </a:r>
            <a:r>
              <a:rPr lang="en-US" altLang="en-US" sz="2400" dirty="0">
                <a:latin typeface="Palatino Linotype" panose="02040502050505030304" pitchFamily="18" charset="0"/>
              </a:rPr>
              <a:t> One single path. If one part fails, the circuit breaks.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Parallel Circuit: </a:t>
            </a:r>
            <a:r>
              <a:rPr lang="en-US" altLang="en-US" sz="2400" dirty="0">
                <a:latin typeface="Palatino Linotype" panose="02040502050505030304" pitchFamily="18" charset="0"/>
              </a:rPr>
              <a:t>Multiple paths. More reliable—one part can fail without affecting others.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Use in vehicles:</a:t>
            </a:r>
            <a:r>
              <a:rPr lang="en-US" altLang="en-US" sz="2400" dirty="0">
                <a:latin typeface="Palatino Linotype" panose="02040502050505030304" pitchFamily="18" charset="0"/>
              </a:rPr>
              <a:t> Lights, sensors, and control modules.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7593330" y="1908175"/>
            <a:ext cx="4193540" cy="28867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387714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Components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029970"/>
            <a:ext cx="8046085" cy="479806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Battery:</a:t>
            </a:r>
            <a:r>
              <a:rPr lang="en-US" altLang="en-US" sz="2400" dirty="0">
                <a:latin typeface="Palatino Linotype" panose="02040502050505030304" pitchFamily="18" charset="0"/>
              </a:rPr>
              <a:t> Starts the engine and powers electronics.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Alternator:</a:t>
            </a:r>
            <a:r>
              <a:rPr lang="en-US" altLang="en-US" sz="2400" dirty="0">
                <a:latin typeface="Palatino Linotype" panose="02040502050505030304" pitchFamily="18" charset="0"/>
              </a:rPr>
              <a:t> Charges the battery and powers the car when running.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Starter: </a:t>
            </a:r>
            <a:r>
              <a:rPr lang="en-US" altLang="en-US" sz="2400" dirty="0">
                <a:latin typeface="Palatino Linotype" panose="02040502050505030304" pitchFamily="18" charset="0"/>
              </a:rPr>
              <a:t>Turns the engine over to start it.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Relays: </a:t>
            </a:r>
            <a:r>
              <a:rPr lang="en-US" altLang="en-US" sz="2400" dirty="0">
                <a:latin typeface="Palatino Linotype" panose="02040502050505030304" pitchFamily="18" charset="0"/>
              </a:rPr>
              <a:t>Switch on high-power components like headlights.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Palatino Linotype" panose="02040502050505030304" pitchFamily="18" charset="0"/>
              </a:rPr>
              <a:t>Fuses:</a:t>
            </a:r>
            <a:r>
              <a:rPr lang="en-US" altLang="en-US" sz="2400" dirty="0">
                <a:latin typeface="Palatino Linotype" panose="02040502050505030304" pitchFamily="18" charset="0"/>
              </a:rPr>
              <a:t> Prevent overload by breaking the circuit.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389620" y="1794510"/>
            <a:ext cx="3109595" cy="310959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493124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Wiring Diagrams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7534910" cy="37522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Shows electrical connections between components.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Includes wire colors, labels, symbols.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Helps in identifying circuits, faults, and component locations.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Essential for accurate repairs and communication.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267700" y="1570355"/>
            <a:ext cx="3448050" cy="34480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493124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Identifying Electrical Faults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8441055" cy="37522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en-US" altLang="en-US" sz="2400" b="1" dirty="0">
                <a:latin typeface="Palatino Linotype" panose="02040502050505030304" pitchFamily="18" charset="0"/>
              </a:rPr>
              <a:t>Approach: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Recognize symptoms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Perform a visual inspection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Use diagnostic tools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Follow step-by-step troubleshooting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777355" y="1757680"/>
            <a:ext cx="3832225" cy="383222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493124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Symptom Recognition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8441055" cy="37522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en-US" altLang="en-US" sz="2400" b="1" dirty="0">
                <a:latin typeface="Palatino Linotype" panose="02040502050505030304" pitchFamily="18" charset="0"/>
              </a:rPr>
              <a:t>Examples of Electrical Issues: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Flickering or dim lights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Dead radio or power windows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Blown fuses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Dashboard warning lights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Car won’t start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096000" y="2004695"/>
            <a:ext cx="4514215" cy="28136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A row of white marble pillars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67000" contrast="-41000"/>
                    </a14:imgEffect>
                    <a14:imgEffect>
                      <a14:colorTemperature colorTemp="7980"/>
                    </a14:imgEffect>
                    <a14:imgEffect>
                      <a14:saturation sat="4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609600" y="2350770"/>
            <a:ext cx="5376545" cy="3023870"/>
          </a:xfrm>
        </p:spPr>
      </p:pic>
      <p:cxnSp>
        <p:nvCxnSpPr>
          <p:cNvPr id="8" name="Straight Connector 7"/>
          <p:cNvCxnSpPr/>
          <p:nvPr/>
        </p:nvCxnSpPr>
        <p:spPr>
          <a:xfrm>
            <a:off x="-12700" y="5282777"/>
            <a:ext cx="6535479" cy="0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09" y="0"/>
            <a:ext cx="12205209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51765" y="493124"/>
            <a:ext cx="12040235" cy="1030242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en-US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</a:rPr>
              <a:t>Visual Inspection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1765" y="1417955"/>
            <a:ext cx="8441055" cy="3752215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charset="0"/>
              <a:buChar char="q"/>
            </a:pPr>
            <a:r>
              <a:rPr lang="en-US" altLang="en-US" sz="2400" b="1" dirty="0">
                <a:latin typeface="Palatino Linotype" panose="02040502050505030304" pitchFamily="18" charset="0"/>
              </a:rPr>
              <a:t>Check for: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Damaged wires or melted insulation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Corroded or loose battery terminals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Burnt connectors or blown fuses</a:t>
            </a:r>
          </a:p>
          <a:p>
            <a:pPr marL="34290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Palatino Linotype" panose="02040502050505030304" pitchFamily="18" charset="0"/>
              </a:rPr>
              <a:t>Frayed or exposed wiring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05855" y="1991995"/>
            <a:ext cx="5376545" cy="28225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539</Words>
  <Application>Microsoft Office PowerPoint</Application>
  <PresentationFormat>Widescreen</PresentationFormat>
  <Paragraphs>84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Next LT Pro</vt:lpstr>
      <vt:lpstr>Calibri</vt:lpstr>
      <vt:lpstr>Calibri Light</vt:lpstr>
      <vt:lpstr>Palatino Linotype</vt:lpstr>
      <vt:lpstr>Wingdings</vt:lpstr>
      <vt:lpstr>Office Theme</vt:lpstr>
      <vt:lpstr>INTRODUCTION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mohammed sheriff salaudeen</dc:creator>
  <cp:lastModifiedBy>mohammed sheriff salaudeen</cp:lastModifiedBy>
  <cp:revision>1</cp:revision>
  <dcterms:created xsi:type="dcterms:W3CDTF">2025-04-26T08:17:21Z</dcterms:created>
  <dcterms:modified xsi:type="dcterms:W3CDTF">2025-04-26T08:29:32Z</dcterms:modified>
</cp:coreProperties>
</file>