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5686" r:id="rId2"/>
    <p:sldId id="5653" r:id="rId3"/>
    <p:sldId id="5682" r:id="rId4"/>
    <p:sldId id="5687" r:id="rId5"/>
    <p:sldId id="5688" r:id="rId6"/>
    <p:sldId id="5689" r:id="rId7"/>
    <p:sldId id="5690" r:id="rId8"/>
    <p:sldId id="5691" r:id="rId9"/>
    <p:sldId id="5683" r:id="rId10"/>
    <p:sldId id="5684" r:id="rId11"/>
    <p:sldId id="5703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C46F0-36CD-854D-9034-A1CF072860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2C58E9-98B8-EA8F-3680-6347F88033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AB3A6B-7FED-F933-2C7A-07A35DB40C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069AC-2BA6-446B-BDC5-5D0766C02C59}" type="datetimeFigureOut">
              <a:rPr lang="en-US" smtClean="0"/>
              <a:t>4/26/2025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82360A-2B2B-724C-8EFF-260449A4E8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5C4575-C191-084C-F517-3FEDFF699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F08F6-EA1A-455C-AF54-6AB6934EE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102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A83830-4156-A367-503F-9A1B744181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C0CB35-176F-2452-15F1-2D2FE32C85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08ABC8-27AD-1BD3-9A96-C6546086C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069AC-2BA6-446B-BDC5-5D0766C02C59}" type="datetimeFigureOut">
              <a:rPr lang="en-US" smtClean="0"/>
              <a:t>4/26/2025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1D5697-0091-0DF8-6B9F-33E61DA8EF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64C5B5-F59A-7C73-3759-D7A51882A9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F08F6-EA1A-455C-AF54-6AB6934EE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887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37F6747-0D0C-F38A-6671-17E2589CCA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B58AC3-F2AB-9B62-76A3-34E1051040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51D307-A981-09C1-96DA-184B63E0E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069AC-2BA6-446B-BDC5-5D0766C02C59}" type="datetimeFigureOut">
              <a:rPr lang="en-US" smtClean="0"/>
              <a:t>4/26/2025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6E9053-614A-E05A-F948-334314AF9D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555344-2BED-74FC-1F8E-5DBA6F71F7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F08F6-EA1A-455C-AF54-6AB6934EE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1670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4/25/2025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6622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am x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0" y="466344"/>
            <a:ext cx="3236976" cy="9966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30936" y="1618488"/>
            <a:ext cx="1819656" cy="466344"/>
          </a:xfrm>
          <a:prstGeom prst="rect">
            <a:avLst/>
          </a:prstGeom>
        </p:spPr>
        <p:txBody>
          <a:bodyPr anchor="t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accent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idx="14"/>
          </p:nvPr>
        </p:nvSpPr>
        <p:spPr>
          <a:xfrm>
            <a:off x="3584448" y="1618488"/>
            <a:ext cx="1819656" cy="466344"/>
          </a:xfrm>
          <a:prstGeom prst="rect">
            <a:avLst/>
          </a:prstGeom>
        </p:spPr>
        <p:txBody>
          <a:bodyPr anchor="t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accent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2"/>
          <p:cNvSpPr>
            <a:spLocks noGrp="1"/>
          </p:cNvSpPr>
          <p:nvPr>
            <p:ph type="body" idx="15"/>
          </p:nvPr>
        </p:nvSpPr>
        <p:spPr>
          <a:xfrm>
            <a:off x="6483096" y="1618488"/>
            <a:ext cx="1819656" cy="466344"/>
          </a:xfrm>
          <a:prstGeom prst="rect">
            <a:avLst/>
          </a:prstGeom>
        </p:spPr>
        <p:txBody>
          <a:bodyPr anchor="t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accent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528048" y="1618488"/>
            <a:ext cx="1819656" cy="466344"/>
          </a:xfrm>
          <a:prstGeom prst="rect">
            <a:avLst/>
          </a:prstGeom>
        </p:spPr>
        <p:txBody>
          <a:bodyPr anchor="t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accent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"/>
          <p:cNvSpPr>
            <a:spLocks noGrp="1"/>
          </p:cNvSpPr>
          <p:nvPr>
            <p:ph type="body" idx="17"/>
          </p:nvPr>
        </p:nvSpPr>
        <p:spPr>
          <a:xfrm>
            <a:off x="630936" y="2414016"/>
            <a:ext cx="2167128" cy="310896"/>
          </a:xfrm>
          <a:prstGeom prst="rect">
            <a:avLst/>
          </a:prstGeom>
        </p:spPr>
        <p:txBody>
          <a:bodyPr anchor="t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b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2"/>
          <p:cNvSpPr>
            <a:spLocks noGrp="1"/>
          </p:cNvSpPr>
          <p:nvPr>
            <p:ph type="body" idx="19"/>
          </p:nvPr>
        </p:nvSpPr>
        <p:spPr>
          <a:xfrm>
            <a:off x="3584448" y="2414016"/>
            <a:ext cx="2167128" cy="310896"/>
          </a:xfrm>
          <a:prstGeom prst="rect">
            <a:avLst/>
          </a:prstGeom>
        </p:spPr>
        <p:txBody>
          <a:bodyPr anchor="t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b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"/>
          <p:cNvSpPr>
            <a:spLocks noGrp="1"/>
          </p:cNvSpPr>
          <p:nvPr>
            <p:ph type="body" idx="20"/>
          </p:nvPr>
        </p:nvSpPr>
        <p:spPr>
          <a:xfrm>
            <a:off x="6483096" y="2414016"/>
            <a:ext cx="2167128" cy="310896"/>
          </a:xfrm>
          <a:prstGeom prst="rect">
            <a:avLst/>
          </a:prstGeom>
        </p:spPr>
        <p:txBody>
          <a:bodyPr anchor="t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b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9528048" y="2414016"/>
            <a:ext cx="2167128" cy="310896"/>
          </a:xfrm>
          <a:prstGeom prst="rect">
            <a:avLst/>
          </a:prstGeom>
        </p:spPr>
        <p:txBody>
          <a:bodyPr anchor="t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b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2" name="Picture Placeholder 31"/>
          <p:cNvSpPr>
            <a:spLocks noGrp="1"/>
          </p:cNvSpPr>
          <p:nvPr>
            <p:ph type="pic" sz="quarter" idx="22"/>
          </p:nvPr>
        </p:nvSpPr>
        <p:spPr>
          <a:xfrm>
            <a:off x="740664" y="2852928"/>
            <a:ext cx="1892808" cy="271576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5875">
            <a:solidFill>
              <a:schemeClr val="accent1"/>
            </a:solidFill>
          </a:ln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US" dirty="0"/>
          </a:p>
        </p:txBody>
      </p:sp>
      <p:sp>
        <p:nvSpPr>
          <p:cNvPr id="33" name="Picture Placeholder 31"/>
          <p:cNvSpPr>
            <a:spLocks noGrp="1"/>
          </p:cNvSpPr>
          <p:nvPr>
            <p:ph type="pic" sz="quarter" idx="23"/>
          </p:nvPr>
        </p:nvSpPr>
        <p:spPr>
          <a:xfrm>
            <a:off x="3685032" y="2852928"/>
            <a:ext cx="1892808" cy="271576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5875">
            <a:solidFill>
              <a:schemeClr val="accent1"/>
            </a:solidFill>
          </a:ln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US" dirty="0"/>
          </a:p>
        </p:txBody>
      </p:sp>
      <p:sp>
        <p:nvSpPr>
          <p:cNvPr id="34" name="Picture Placeholder 31"/>
          <p:cNvSpPr>
            <a:spLocks noGrp="1"/>
          </p:cNvSpPr>
          <p:nvPr>
            <p:ph type="pic" sz="quarter" idx="24"/>
          </p:nvPr>
        </p:nvSpPr>
        <p:spPr>
          <a:xfrm>
            <a:off x="6601968" y="2852928"/>
            <a:ext cx="1892808" cy="271576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5875">
            <a:solidFill>
              <a:schemeClr val="accent1"/>
            </a:solidFill>
          </a:ln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US" dirty="0"/>
          </a:p>
        </p:txBody>
      </p:sp>
      <p:sp>
        <p:nvSpPr>
          <p:cNvPr id="36" name="Picture Placeholder 31"/>
          <p:cNvSpPr>
            <a:spLocks noGrp="1"/>
          </p:cNvSpPr>
          <p:nvPr>
            <p:ph type="pic" sz="quarter" idx="26"/>
          </p:nvPr>
        </p:nvSpPr>
        <p:spPr>
          <a:xfrm>
            <a:off x="9546336" y="2852928"/>
            <a:ext cx="1892808" cy="271576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5875">
            <a:solidFill>
              <a:schemeClr val="accent1"/>
            </a:solidFill>
          </a:ln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US" dirty="0"/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6585357" y="2355475"/>
            <a:ext cx="1925203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 userDrawn="1"/>
        </p:nvCxnSpPr>
        <p:spPr>
          <a:xfrm>
            <a:off x="9628632" y="2361693"/>
            <a:ext cx="1929384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 userDrawn="1"/>
        </p:nvCxnSpPr>
        <p:spPr>
          <a:xfrm>
            <a:off x="729735" y="2354726"/>
            <a:ext cx="1929384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 userDrawn="1"/>
        </p:nvCxnSpPr>
        <p:spPr>
          <a:xfrm>
            <a:off x="3672459" y="2349116"/>
            <a:ext cx="1929384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16640" y="6517634"/>
            <a:ext cx="950258" cy="27432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4D792B7-0397-C047-AE12-1A03F7E3DC8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808250" y="6517634"/>
            <a:ext cx="2572870" cy="27432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20XX</a:t>
            </a:r>
            <a:endParaRPr lang="en-US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866404" y="929468"/>
            <a:ext cx="8325596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0" y="397080"/>
            <a:ext cx="12192000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0" y="6439485"/>
            <a:ext cx="12192000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079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D44193-A03E-7268-2D56-200C7A02D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2EB661-1AB6-95E9-AE88-AE22576711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8FB1AF-3D07-26EF-CAEB-45538CECDE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069AC-2BA6-446B-BDC5-5D0766C02C59}" type="datetimeFigureOut">
              <a:rPr lang="en-US" smtClean="0"/>
              <a:t>4/26/2025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E0854A-B14F-C494-1781-01DEB57D6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E8C4BC-F54D-EBF7-63C2-5245313F5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F08F6-EA1A-455C-AF54-6AB6934EE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724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A9BD9-1A57-773C-C327-386C310C38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F44B85-9431-0783-541C-19E1CAE2E4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E04D81-1794-B63C-40AD-AC3DDB488B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069AC-2BA6-446B-BDC5-5D0766C02C59}" type="datetimeFigureOut">
              <a:rPr lang="en-US" smtClean="0"/>
              <a:t>4/26/2025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2501CD-F451-3B05-678A-AFAEA6A8D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4B3215-4D6E-4F18-D9F6-38343BE586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F08F6-EA1A-455C-AF54-6AB6934EE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329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DC24F9-AC0C-51FC-8E6E-69263E37C0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833B90-4A62-A29E-518F-09C7DFA7F7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1FE528-7D62-03C3-9C26-D8C247F6CE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661589-758A-9E2B-02B5-9A602411E8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069AC-2BA6-446B-BDC5-5D0766C02C59}" type="datetimeFigureOut">
              <a:rPr lang="en-US" smtClean="0"/>
              <a:t>4/26/2025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B7EBC7-5381-C359-A6E4-4A7973451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E79360-82C0-968D-C6D3-33286FAF0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F08F6-EA1A-455C-AF54-6AB6934EE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897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2E52C3-8142-5B2C-27A1-88C07B179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99DC35-8BA1-7295-E813-BFA7087943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72B754-95F4-8326-930E-B7261A6A45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ED5F432-0C67-426E-B0F9-7FAD26FF0F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F47E091-76B3-4908-84A2-C1448572A3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1FDBB6A-E36F-817F-A44A-15CD92E684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069AC-2BA6-446B-BDC5-5D0766C02C59}" type="datetimeFigureOut">
              <a:rPr lang="en-US" smtClean="0"/>
              <a:t>4/26/2025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DFD3C39-0B89-25E7-2376-F31A1491E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7AF9240-5719-76C5-B6BE-7E5DE11A8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F08F6-EA1A-455C-AF54-6AB6934EE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9751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B7C724-27B6-07BD-C91E-9AA26BE49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6CFA720-7D3F-56D8-A99E-7BC82412F7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069AC-2BA6-446B-BDC5-5D0766C02C59}" type="datetimeFigureOut">
              <a:rPr lang="en-US" smtClean="0"/>
              <a:t>4/26/2025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CE1240-8E66-5413-CD36-F991E04F63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FA0A75D-6F3C-2934-C5B8-2050F153D4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F08F6-EA1A-455C-AF54-6AB6934EE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424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7A7A28A-DAD4-F34C-C7D1-141FBE93A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069AC-2BA6-446B-BDC5-5D0766C02C59}" type="datetimeFigureOut">
              <a:rPr lang="en-US" smtClean="0"/>
              <a:t>4/26/2025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AC3931E-5BA3-4E3B-F9BA-C6A40777E8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79869A-F8AA-14D9-0DCC-5A94CA0C18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F08F6-EA1A-455C-AF54-6AB6934EE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2066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20A94A-7FF1-1D92-EBCE-6897F29B28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B09D2C-3760-ED1B-3A07-38F4887C91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3200D4-0A9B-2008-18C9-AD020C7BF8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29AE44-641A-6299-13EF-1CB14F6F3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069AC-2BA6-446B-BDC5-5D0766C02C59}" type="datetimeFigureOut">
              <a:rPr lang="en-US" smtClean="0"/>
              <a:t>4/26/2025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2A443E-A52A-8F44-4042-FFC0C9353F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651421-8E67-A26C-AE7B-6B1EB4588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F08F6-EA1A-455C-AF54-6AB6934EE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1055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7F6E18-76A8-4428-4E17-CF52604FA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F57FADF-8E64-8DDB-F445-D6143DB671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F0D88F-F58D-3089-C2D9-D970CCDCC6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5DDF10-F068-E937-19C0-952FBAA0B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069AC-2BA6-446B-BDC5-5D0766C02C59}" type="datetimeFigureOut">
              <a:rPr lang="en-US" smtClean="0"/>
              <a:t>4/26/2025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BD0656-7EF3-EA7E-4074-AE47CC533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200C81-4FA0-6184-3F7D-DCCB8F90F1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F08F6-EA1A-455C-AF54-6AB6934EE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582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684FA11-7032-6608-EDEB-3987F8469E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724DE6-6070-7AFC-5FA9-F04254A96E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032090-A5C4-1924-6D8C-F6014883F3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F069AC-2BA6-446B-BDC5-5D0766C02C59}" type="datetimeFigureOut">
              <a:rPr lang="en-US" smtClean="0"/>
              <a:t>4/26/2025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201198-446D-55A1-4FEA-092C3F82FA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CACB55-3685-6902-339A-2D1A8269F3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DF08F6-EA1A-455C-AF54-6AB6934EE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720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3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png"/><Relationship Id="rId4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6.png"/><Relationship Id="rId4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7.png"/><Relationship Id="rId4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png"/><Relationship Id="rId4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9.png"/><Relationship Id="rId4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0.png"/><Relationship Id="rId4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400800" y="1538390"/>
            <a:ext cx="4718304" cy="1645920"/>
          </a:xfrm>
        </p:spPr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792B7-0397-C047-AE12-1A03F7E3DC83}" type="slidenum">
              <a:rPr lang="en-US" smtClean="0"/>
              <a:t>1</a:t>
            </a:fld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028" y="-172974"/>
            <a:ext cx="12205209" cy="6927596"/>
          </a:xfrm>
          <a:prstGeom prst="rect">
            <a:avLst/>
          </a:prstGeom>
        </p:spPr>
      </p:pic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6328410" y="3016250"/>
            <a:ext cx="5864225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4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On-board Diagnostics (OBD) Systems</a:t>
            </a:r>
          </a:p>
        </p:txBody>
      </p:sp>
      <p:sp>
        <p:nvSpPr>
          <p:cNvPr id="8" name="Rectangle 7"/>
          <p:cNvSpPr/>
          <p:nvPr/>
        </p:nvSpPr>
        <p:spPr>
          <a:xfrm>
            <a:off x="5981700" y="4604214"/>
            <a:ext cx="5867400" cy="706755"/>
          </a:xfrm>
          <a:prstGeom prst="rect">
            <a:avLst/>
          </a:prstGeom>
          <a:solidFill>
            <a:srgbClr val="1C057A"/>
          </a:solidFill>
        </p:spPr>
        <p:txBody>
          <a:bodyPr wrap="square">
            <a:spAutoFit/>
          </a:bodyPr>
          <a:lstStyle/>
          <a:p>
            <a:pPr algn="ctr"/>
            <a:r>
              <a:rPr lang="en-US" altLang="en-US" sz="2000" dirty="0">
                <a:solidFill>
                  <a:schemeClr val="bg1"/>
                </a:solidFill>
                <a:latin typeface="Palatino Linotype" panose="02040502050505030304" pitchFamily="18" charset="0"/>
              </a:rPr>
              <a:t>Understanding OBD Technology in Modern Vehicles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493397" y="2088507"/>
            <a:ext cx="3040380" cy="9220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b="1" dirty="0">
                <a:solidFill>
                  <a:srgbClr val="1C057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UNIT 4.0</a:t>
            </a:r>
          </a:p>
        </p:txBody>
      </p:sp>
      <p:pic>
        <p:nvPicPr>
          <p:cNvPr id="2" name="Picture 4" descr="What are Automotive Diagnostic Tools?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489" y="1816386"/>
            <a:ext cx="5258253" cy="2973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pPr algn="ctr"/>
            <a:r>
              <a:rPr lang="en-US" dirty="0">
                <a:effectLst/>
                <a:latin typeface="Avenir Next LT Pro" panose="020B0504020202020204" pitchFamily="34" charset="77"/>
              </a:rPr>
              <a:t>quote by richard branson</a:t>
            </a:r>
            <a:endParaRPr lang="en-US" dirty="0">
              <a:latin typeface="Avenir Next LT Pro" panose="020B0504020202020204" pitchFamily="34" charset="77"/>
            </a:endParaRPr>
          </a:p>
        </p:txBody>
      </p:sp>
      <p:sp>
        <p:nvSpPr>
          <p:cNvPr id="12" name="Text Placeholder 11"/>
          <p:cNvSpPr>
            <a:spLocks noGrp="1"/>
          </p:cNvSpPr>
          <p:nvPr>
            <p:ph type="body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ext Placeholder 14"/>
          <p:cNvSpPr>
            <a:spLocks noGrp="1"/>
          </p:cNvSpPr>
          <p:nvPr>
            <p:ph type="body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ext Placeholder 16"/>
          <p:cNvSpPr>
            <a:spLocks noGrp="1"/>
          </p:cNvSpPr>
          <p:nvPr>
            <p:ph type="body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Placeholder 6"/>
          <p:cNvPicPr>
            <a:picLocks noGrp="1" noChangeAspect="1"/>
          </p:cNvPicPr>
          <p:nvPr>
            <p:ph type="pic" sz="quarter" idx="22"/>
          </p:nvPr>
        </p:nvPicPr>
        <p:blipFill>
          <a:blip r:embed="rId2"/>
          <a:stretch>
            <a:fillRect/>
          </a:stretch>
        </p:blipFill>
        <p:spPr>
          <a:xfrm>
            <a:off x="740410" y="3713480"/>
            <a:ext cx="1892935" cy="993775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792B7-0397-C047-AE12-1A03F7E3DC83}" type="slidenum">
              <a:rPr lang="en-US" smtClean="0"/>
              <a:t>10</a:t>
            </a:fld>
            <a:endParaRPr lang="en-US" dirty="0"/>
          </a:p>
        </p:txBody>
      </p:sp>
      <p:sp>
        <p:nvSpPr>
          <p:cNvPr id="19" name="Picture Placeholder 18"/>
          <p:cNvSpPr>
            <a:spLocks noGrp="1"/>
          </p:cNvSpPr>
          <p:nvPr>
            <p:ph type="pic" sz="quarter" idx="24"/>
          </p:nvPr>
        </p:nvSpPr>
        <p:spPr/>
      </p:sp>
      <p:sp>
        <p:nvSpPr>
          <p:cNvPr id="20" name="Picture Placeholder 19"/>
          <p:cNvSpPr>
            <a:spLocks noGrp="1"/>
          </p:cNvSpPr>
          <p:nvPr>
            <p:ph type="pic" sz="quarter" idx="26"/>
          </p:nvPr>
        </p:nvSpPr>
        <p:spPr/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210" y="0"/>
            <a:ext cx="12205209" cy="6858000"/>
          </a:xfrm>
          <a:prstGeom prst="rect">
            <a:avLst/>
          </a:prstGeom>
        </p:spPr>
      </p:pic>
      <p:sp>
        <p:nvSpPr>
          <p:cNvPr id="11" name="Title 7"/>
          <p:cNvSpPr txBox="1"/>
          <p:nvPr/>
        </p:nvSpPr>
        <p:spPr>
          <a:xfrm>
            <a:off x="516890" y="181610"/>
            <a:ext cx="11304905" cy="923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Palatino Linotype" panose="02040502050505030304" pitchFamily="18" charset="0"/>
              </a:rPr>
              <a:t>Self Assessment Preview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244475" y="1417955"/>
            <a:ext cx="7007225" cy="4131945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Palatino Linotype" panose="02040502050505030304" pitchFamily="18" charset="0"/>
              </a:rPr>
              <a:t>What is the primary purpose of OBD systems?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Palatino Linotype" panose="02040502050505030304" pitchFamily="18" charset="0"/>
              </a:rPr>
              <a:t>How do OBD systems aid in preventive maintenance?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Palatino Linotype" panose="02040502050505030304" pitchFamily="18" charset="0"/>
              </a:rPr>
              <a:t>How do OBD systems support emissions compliance?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Palatino Linotype" panose="02040502050505030304" pitchFamily="18" charset="0"/>
              </a:rPr>
              <a:t>What components are monitored by OBD systems?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Palatino Linotype" panose="02040502050505030304" pitchFamily="18" charset="0"/>
              </a:rPr>
              <a:t>Role of DTCs in OBD-II?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en-US" sz="2400" dirty="0">
              <a:latin typeface="Palatino Linotype" panose="02040502050505030304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en-US" sz="2400" dirty="0">
              <a:latin typeface="Palatino Linotype" panose="02040502050505030304" pitchFamily="18" charset="0"/>
            </a:endParaRPr>
          </a:p>
        </p:txBody>
      </p:sp>
      <p:pic>
        <p:nvPicPr>
          <p:cNvPr id="19458" name="Picture 2" descr="Free Writing a checklist Image | Download at StockCake"/>
          <p:cNvPicPr>
            <a:picLocks noGrp="1" noChangeAspect="1" noChangeArrowheads="1"/>
          </p:cNvPicPr>
          <p:nvPr>
            <p:ph type="pic" sz="quarter" idx="23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1240" y="2084705"/>
            <a:ext cx="4681855" cy="2623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05209" cy="68580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4041606" y="356800"/>
            <a:ext cx="4121785" cy="768350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Key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 </a:t>
            </a:r>
            <a:r>
              <a:rPr 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Takeaways</a:t>
            </a:r>
          </a:p>
        </p:txBody>
      </p:sp>
      <p:sp>
        <p:nvSpPr>
          <p:cNvPr id="4" name="Text Box 3"/>
          <p:cNvSpPr txBox="1"/>
          <p:nvPr/>
        </p:nvSpPr>
        <p:spPr>
          <a:xfrm>
            <a:off x="334010" y="1546860"/>
            <a:ext cx="11688445" cy="376428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marR="0" lvl="0" indent="0" algn="ctr" defTabSz="914400" rtl="0" eaLnBrk="0" fontAlgn="base" latinLnBrk="0" hangingPunct="0">
              <a:lnSpc>
                <a:spcPct val="17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400" b="1" dirty="0">
                <a:ln>
                  <a:noFill/>
                </a:ln>
                <a:solidFill>
                  <a:schemeClr val="tx1"/>
                </a:solidFill>
                <a:effectLst/>
                <a:latin typeface="Palatino Linotype" panose="02040502050505030304" pitchFamily="18" charset="0"/>
                <a:sym typeface="+mn-ea"/>
              </a:rPr>
              <a:t>OBD systems monitor and report the status of key vehicle functions.</a:t>
            </a:r>
          </a:p>
          <a:p>
            <a:pPr marR="0" lvl="0" indent="0" algn="ctr" defTabSz="914400" rtl="0" eaLnBrk="0" fontAlgn="base" latinLnBrk="0" hangingPunct="0">
              <a:lnSpc>
                <a:spcPct val="17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400" b="1" dirty="0">
                <a:ln>
                  <a:noFill/>
                </a:ln>
                <a:solidFill>
                  <a:schemeClr val="tx1"/>
                </a:solidFill>
                <a:effectLst/>
                <a:latin typeface="Palatino Linotype" panose="02040502050505030304" pitchFamily="18" charset="0"/>
                <a:sym typeface="+mn-ea"/>
              </a:rPr>
              <a:t>They generate Diagnostic Trouble Codes (DTCs) to help pinpoint faults.</a:t>
            </a:r>
          </a:p>
          <a:p>
            <a:pPr marR="0" lvl="0" indent="0" algn="ctr" defTabSz="914400" rtl="0" eaLnBrk="0" fontAlgn="base" latinLnBrk="0" hangingPunct="0">
              <a:lnSpc>
                <a:spcPct val="17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400" b="1" dirty="0">
                <a:ln>
                  <a:noFill/>
                </a:ln>
                <a:solidFill>
                  <a:schemeClr val="tx1"/>
                </a:solidFill>
                <a:effectLst/>
                <a:latin typeface="Palatino Linotype" panose="02040502050505030304" pitchFamily="18" charset="0"/>
                <a:sym typeface="+mn-ea"/>
              </a:rPr>
              <a:t>OBD-II is the standardized system used in modern vehicles for emissions and performance monitoring.</a:t>
            </a:r>
          </a:p>
          <a:p>
            <a:pPr marR="0" lvl="0" indent="0" algn="ctr" defTabSz="914400" rtl="0" eaLnBrk="0" fontAlgn="base" latinLnBrk="0" hangingPunct="0">
              <a:lnSpc>
                <a:spcPct val="17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400" b="1" dirty="0">
                <a:ln>
                  <a:noFill/>
                </a:ln>
                <a:solidFill>
                  <a:schemeClr val="tx1"/>
                </a:solidFill>
                <a:effectLst/>
                <a:latin typeface="Palatino Linotype" panose="02040502050505030304" pitchFamily="18" charset="0"/>
                <a:sym typeface="+mn-ea"/>
              </a:rPr>
              <a:t>Understanding OBD systems helps technicians read, interpret, and clear codes effectively.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>
                <a:effectLst/>
                <a:latin typeface="Avenir Next LT Pro" panose="020B0504020202020204" pitchFamily="34" charset="77"/>
              </a:rPr>
              <a:t>quote by richard branson</a:t>
            </a:r>
            <a:endParaRPr lang="en-US" dirty="0">
              <a:latin typeface="Avenir Next LT Pro" panose="020B0504020202020204" pitchFamily="34" charset="77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792B7-0397-C047-AE12-1A03F7E3DC83}" type="slidenum">
              <a:rPr lang="en-US" smtClean="0"/>
              <a:t>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210" y="0"/>
            <a:ext cx="12205209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00025" y="215265"/>
            <a:ext cx="11991975" cy="7683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en-US" sz="4400" b="1" dirty="0">
                <a:solidFill>
                  <a:srgbClr val="1C057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Introduction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391795" y="1333500"/>
            <a:ext cx="11229975" cy="419100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  <a:latin typeface="Palatino Linotype" panose="02040502050505030304" pitchFamily="18" charset="0"/>
              </a:rPr>
              <a:t>OBD systems: a cornerstone in modern vehicle management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  <a:latin typeface="Palatino Linotype" panose="02040502050505030304" pitchFamily="18" charset="0"/>
              </a:rPr>
              <a:t>Network of sensors, monitors, diagnostic protocols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charset="0"/>
              <a:buChar char="q"/>
            </a:pPr>
            <a:r>
              <a:rPr lang="en-US" altLang="en-US" sz="2400" b="1" dirty="0">
                <a:solidFill>
                  <a:schemeClr val="tx1"/>
                </a:solidFill>
                <a:latin typeface="Palatino Linotype" panose="02040502050505030304" pitchFamily="18" charset="0"/>
              </a:rPr>
              <a:t>Supports:</a:t>
            </a:r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  <a:latin typeface="Palatino Linotype" panose="02040502050505030304" pitchFamily="18" charset="0"/>
              </a:rPr>
              <a:t>Performance monitoring</a:t>
            </a:r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  <a:latin typeface="Palatino Linotype" panose="02040502050505030304" pitchFamily="18" charset="0"/>
              </a:rPr>
              <a:t>Emissions compliance</a:t>
            </a:r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  <a:latin typeface="Palatino Linotype" panose="02040502050505030304" pitchFamily="18" charset="0"/>
              </a:rPr>
              <a:t>Proactive maintenance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  <a:latin typeface="Palatino Linotype" panose="02040502050505030304" pitchFamily="18" charset="0"/>
              </a:rPr>
              <a:t>Facilitates communication with diagnostic tools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  <a:latin typeface="Palatino Linotype" panose="02040502050505030304" pitchFamily="18" charset="0"/>
              </a:rPr>
              <a:t>Standardized by OBD-II protocols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en-US" sz="2400" dirty="0">
              <a:solidFill>
                <a:schemeClr val="tx1"/>
              </a:solidFill>
              <a:latin typeface="Palatino Linotype" panose="02040502050505030304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en-US" sz="2400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pic>
        <p:nvPicPr>
          <p:cNvPr id="11" name="Picture 7" descr="https://upload.wikimedia.org/wikipedia/commons/thumb/0/0f/MaxScan_OE509_collage.jpg/220px-MaxScan_OE509_collage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868285" y="2470785"/>
            <a:ext cx="4070985" cy="305371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 descr="A row of white marble pillars"/>
          <p:cNvPicPr>
            <a:picLocks noGrp="1" noChangeAspect="1"/>
          </p:cNvPicPr>
          <p:nvPr>
            <p:ph sz="half" idx="1"/>
          </p:nvPr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67000" contrast="-41000"/>
                    </a14:imgEffect>
                    <a14:imgEffect>
                      <a14:colorTemperature colorTemp="7980"/>
                    </a14:imgEffect>
                    <a14:imgEffect>
                      <a14:saturation sat="45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>
          <a:xfrm>
            <a:off x="609600" y="2350770"/>
            <a:ext cx="5376545" cy="3023870"/>
          </a:xfrm>
        </p:spPr>
      </p:pic>
      <p:cxnSp>
        <p:nvCxnSpPr>
          <p:cNvPr id="8" name="Straight Connector 7"/>
          <p:cNvCxnSpPr/>
          <p:nvPr/>
        </p:nvCxnSpPr>
        <p:spPr>
          <a:xfrm>
            <a:off x="-12700" y="5282777"/>
            <a:ext cx="6535479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209" y="0"/>
            <a:ext cx="12205209" cy="685800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151765" y="0"/>
            <a:ext cx="12040235" cy="1494155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ctr"/>
            <a:r>
              <a:rPr lang="en-US" altLang="en-US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Introduction to OBD Systems and their Significance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51765" y="1417955"/>
            <a:ext cx="6802120" cy="4331970"/>
          </a:xfrm>
          <a:prstGeom prst="rect">
            <a:avLst/>
          </a:prstGeom>
        </p:spPr>
        <p:txBody>
          <a:bodyPr wrap="square" anchor="ctr">
            <a:noAutofit/>
          </a:bodyPr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Palatino Linotype" panose="02040502050505030304" pitchFamily="18" charset="0"/>
              </a:rPr>
              <a:t>Real-time monitoring and diagnostics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Palatino Linotype" panose="02040502050505030304" pitchFamily="18" charset="0"/>
              </a:rPr>
              <a:t>Ensures optimal performance and emissions control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Palatino Linotype" panose="02040502050505030304" pitchFamily="18" charset="0"/>
              </a:rPr>
              <a:t>Identifies anomalies before breakdowns occur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Palatino Linotype" panose="02040502050505030304" pitchFamily="18" charset="0"/>
              </a:rPr>
              <a:t>Reduces repair costs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Palatino Linotype" panose="02040502050505030304" pitchFamily="18" charset="0"/>
              </a:rPr>
              <a:t>Enhances vehicle reliability and driving experience</a:t>
            </a:r>
          </a:p>
        </p:txBody>
      </p:sp>
      <p:pic>
        <p:nvPicPr>
          <p:cNvPr id="2" name="Content Placeholder 1"/>
          <p:cNvPicPr>
            <a:picLocks noGrp="1" noChangeAspect="1"/>
          </p:cNvPicPr>
          <p:nvPr>
            <p:ph sz="half" idx="2"/>
          </p:nvPr>
        </p:nvPicPr>
        <p:blipFill>
          <a:blip r:embed="rId5"/>
          <a:stretch>
            <a:fillRect/>
          </a:stretch>
        </p:blipFill>
        <p:spPr>
          <a:xfrm>
            <a:off x="7195185" y="1856740"/>
            <a:ext cx="4715510" cy="314452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 descr="A row of white marble pillars"/>
          <p:cNvPicPr>
            <a:picLocks noGrp="1" noChangeAspect="1"/>
          </p:cNvPicPr>
          <p:nvPr>
            <p:ph sz="half" idx="1"/>
          </p:nvPr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67000" contrast="-41000"/>
                    </a14:imgEffect>
                    <a14:imgEffect>
                      <a14:colorTemperature colorTemp="7980"/>
                    </a14:imgEffect>
                    <a14:imgEffect>
                      <a14:saturation sat="45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>
          <a:xfrm>
            <a:off x="609600" y="2350770"/>
            <a:ext cx="5376545" cy="3023870"/>
          </a:xfrm>
        </p:spPr>
      </p:pic>
      <p:cxnSp>
        <p:nvCxnSpPr>
          <p:cNvPr id="8" name="Straight Connector 7"/>
          <p:cNvCxnSpPr/>
          <p:nvPr/>
        </p:nvCxnSpPr>
        <p:spPr>
          <a:xfrm>
            <a:off x="-12700" y="5282777"/>
            <a:ext cx="6535479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209" y="0"/>
            <a:ext cx="12205209" cy="685800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151765" y="430530"/>
            <a:ext cx="12040235" cy="83185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ctr"/>
            <a:r>
              <a:rPr lang="en-US" altLang="en-US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OBD-II Standards and Protocols (1)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51765" y="1417955"/>
            <a:ext cx="7313295" cy="4331970"/>
          </a:xfrm>
          <a:prstGeom prst="rect">
            <a:avLst/>
          </a:prstGeom>
        </p:spPr>
        <p:txBody>
          <a:bodyPr wrap="square" anchor="ctr">
            <a:noAutofit/>
          </a:bodyPr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Palatino Linotype" panose="02040502050505030304" pitchFamily="18" charset="0"/>
              </a:rPr>
              <a:t>Universal framework across all vehicle brands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charset="0"/>
              <a:buChar char="q"/>
            </a:pPr>
            <a:r>
              <a:rPr lang="en-US" altLang="en-US" sz="2400" b="1" dirty="0">
                <a:latin typeface="Palatino Linotype" panose="02040502050505030304" pitchFamily="18" charset="0"/>
              </a:rPr>
              <a:t>Covers:</a:t>
            </a:r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Palatino Linotype" panose="02040502050505030304" pitchFamily="18" charset="0"/>
              </a:rPr>
              <a:t>Protocols</a:t>
            </a:r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Palatino Linotype" panose="02040502050505030304" pitchFamily="18" charset="0"/>
              </a:rPr>
              <a:t>Communication specs</a:t>
            </a:r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Palatino Linotype" panose="02040502050505030304" pitchFamily="18" charset="0"/>
              </a:rPr>
              <a:t>Data parameters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Palatino Linotype" panose="02040502050505030304" pitchFamily="18" charset="0"/>
              </a:rPr>
              <a:t>Standardized Diagnostic Trouble Codes (DTCs)</a:t>
            </a:r>
          </a:p>
        </p:txBody>
      </p:sp>
      <p:pic>
        <p:nvPicPr>
          <p:cNvPr id="2" name="Content Placeholder 1"/>
          <p:cNvPicPr>
            <a:picLocks noGrp="1" noChangeAspect="1"/>
          </p:cNvPicPr>
          <p:nvPr>
            <p:ph sz="half" idx="2"/>
          </p:nvPr>
        </p:nvPicPr>
        <p:blipFill>
          <a:blip r:embed="rId5"/>
          <a:stretch>
            <a:fillRect/>
          </a:stretch>
        </p:blipFill>
        <p:spPr>
          <a:xfrm>
            <a:off x="7465060" y="1809750"/>
            <a:ext cx="4286250" cy="32385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 descr="A row of white marble pillars"/>
          <p:cNvPicPr>
            <a:picLocks noGrp="1" noChangeAspect="1"/>
          </p:cNvPicPr>
          <p:nvPr>
            <p:ph sz="half" idx="1"/>
          </p:nvPr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67000" contrast="-41000"/>
                    </a14:imgEffect>
                    <a14:imgEffect>
                      <a14:colorTemperature colorTemp="7980"/>
                    </a14:imgEffect>
                    <a14:imgEffect>
                      <a14:saturation sat="45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>
          <a:xfrm>
            <a:off x="609600" y="2350770"/>
            <a:ext cx="5376545" cy="3023870"/>
          </a:xfrm>
        </p:spPr>
      </p:pic>
      <p:cxnSp>
        <p:nvCxnSpPr>
          <p:cNvPr id="8" name="Straight Connector 7"/>
          <p:cNvCxnSpPr/>
          <p:nvPr/>
        </p:nvCxnSpPr>
        <p:spPr>
          <a:xfrm>
            <a:off x="-12700" y="5282777"/>
            <a:ext cx="6535479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209" y="0"/>
            <a:ext cx="12205209" cy="685800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151765" y="186055"/>
            <a:ext cx="12040235" cy="83185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ctr"/>
            <a:r>
              <a:rPr lang="en-US" altLang="en-US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OBD-II Standards and Protocols (2)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51765" y="1417955"/>
            <a:ext cx="7313295" cy="4331970"/>
          </a:xfrm>
          <a:prstGeom prst="rect">
            <a:avLst/>
          </a:prstGeom>
        </p:spPr>
        <p:txBody>
          <a:bodyPr wrap="square" anchor="ctr">
            <a:noAutofit/>
          </a:bodyPr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Palatino Linotype" panose="02040502050505030304" pitchFamily="18" charset="0"/>
              </a:rPr>
              <a:t>Use of standardized connectors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Palatino Linotype" panose="02040502050505030304" pitchFamily="18" charset="0"/>
              </a:rPr>
              <a:t>Easy access via scan tools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charset="0"/>
              <a:buChar char="q"/>
            </a:pPr>
            <a:r>
              <a:rPr lang="en-US" altLang="en-US" sz="2400" b="1" dirty="0">
                <a:latin typeface="Palatino Linotype" panose="02040502050505030304" pitchFamily="18" charset="0"/>
              </a:rPr>
              <a:t>Promotes:</a:t>
            </a:r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Palatino Linotype" panose="02040502050505030304" pitchFamily="18" charset="0"/>
              </a:rPr>
              <a:t>Interoperability</a:t>
            </a:r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Palatino Linotype" panose="02040502050505030304" pitchFamily="18" charset="0"/>
              </a:rPr>
              <a:t>Efficiency</a:t>
            </a:r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Palatino Linotype" panose="02040502050505030304" pitchFamily="18" charset="0"/>
              </a:rPr>
              <a:t>Transparency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Palatino Linotype" panose="02040502050505030304" pitchFamily="18" charset="0"/>
              </a:rPr>
              <a:t>Improves technician diagnostics and service quality</a:t>
            </a:r>
          </a:p>
        </p:txBody>
      </p:sp>
      <p:pic>
        <p:nvPicPr>
          <p:cNvPr id="2" name="Content Placeholder 1"/>
          <p:cNvPicPr>
            <a:picLocks noGrp="1" noChangeAspect="1"/>
          </p:cNvPicPr>
          <p:nvPr>
            <p:ph sz="half" idx="2"/>
          </p:nvPr>
        </p:nvPicPr>
        <p:blipFill>
          <a:blip r:embed="rId5"/>
          <a:stretch>
            <a:fillRect/>
          </a:stretch>
        </p:blipFill>
        <p:spPr>
          <a:xfrm>
            <a:off x="6783705" y="1570990"/>
            <a:ext cx="4102100" cy="295529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 descr="A row of white marble pillars"/>
          <p:cNvPicPr>
            <a:picLocks noGrp="1" noChangeAspect="1"/>
          </p:cNvPicPr>
          <p:nvPr>
            <p:ph sz="half" idx="1"/>
          </p:nvPr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67000" contrast="-41000"/>
                    </a14:imgEffect>
                    <a14:imgEffect>
                      <a14:colorTemperature colorTemp="7980"/>
                    </a14:imgEffect>
                    <a14:imgEffect>
                      <a14:saturation sat="45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>
          <a:xfrm>
            <a:off x="609600" y="2350770"/>
            <a:ext cx="5376545" cy="3023870"/>
          </a:xfrm>
        </p:spPr>
      </p:pic>
      <p:cxnSp>
        <p:nvCxnSpPr>
          <p:cNvPr id="8" name="Straight Connector 7"/>
          <p:cNvCxnSpPr/>
          <p:nvPr/>
        </p:nvCxnSpPr>
        <p:spPr>
          <a:xfrm>
            <a:off x="-12700" y="5282777"/>
            <a:ext cx="6535479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209" y="0"/>
            <a:ext cx="12205209" cy="685800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151765" y="0"/>
            <a:ext cx="12040235" cy="130810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ctr"/>
            <a:r>
              <a:rPr lang="en-US" altLang="en-US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Interpretation and Analysis of OBD Diagnostic Codes (1)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51765" y="1417955"/>
            <a:ext cx="7313295" cy="4331970"/>
          </a:xfrm>
          <a:prstGeom prst="rect">
            <a:avLst/>
          </a:prstGeom>
        </p:spPr>
        <p:txBody>
          <a:bodyPr wrap="square" anchor="ctr">
            <a:noAutofit/>
          </a:bodyPr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b="1" dirty="0">
                <a:latin typeface="Palatino Linotype" panose="02040502050505030304" pitchFamily="18" charset="0"/>
              </a:rPr>
              <a:t>DTCs</a:t>
            </a:r>
            <a:r>
              <a:rPr lang="en-US" altLang="en-US" sz="2400" dirty="0">
                <a:latin typeface="Palatino Linotype" panose="02040502050505030304" pitchFamily="18" charset="0"/>
              </a:rPr>
              <a:t> = alphanumeric codes showing vehicle issues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Palatino Linotype" panose="02040502050505030304" pitchFamily="18" charset="0"/>
              </a:rPr>
              <a:t>Retrieved using scan tools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Palatino Linotype" panose="02040502050505030304" pitchFamily="18" charset="0"/>
              </a:rPr>
              <a:t>Interpreted using databases and definitions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Palatino Linotype" panose="02040502050505030304" pitchFamily="18" charset="0"/>
              </a:rPr>
              <a:t>Informs repair and diagnostic decisions</a:t>
            </a:r>
          </a:p>
        </p:txBody>
      </p:sp>
      <p:pic>
        <p:nvPicPr>
          <p:cNvPr id="2" name="Content Placeholder 1"/>
          <p:cNvPicPr>
            <a:picLocks noGrp="1" noChangeAspect="1"/>
          </p:cNvPicPr>
          <p:nvPr>
            <p:ph sz="half" idx="2"/>
          </p:nvPr>
        </p:nvPicPr>
        <p:blipFill>
          <a:blip r:embed="rId5"/>
          <a:stretch>
            <a:fillRect/>
          </a:stretch>
        </p:blipFill>
        <p:spPr>
          <a:xfrm>
            <a:off x="7559675" y="2234565"/>
            <a:ext cx="4022725" cy="268224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 descr="A row of white marble pillars"/>
          <p:cNvPicPr>
            <a:picLocks noGrp="1" noChangeAspect="1"/>
          </p:cNvPicPr>
          <p:nvPr>
            <p:ph sz="half" idx="1"/>
          </p:nvPr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67000" contrast="-41000"/>
                    </a14:imgEffect>
                    <a14:imgEffect>
                      <a14:colorTemperature colorTemp="7980"/>
                    </a14:imgEffect>
                    <a14:imgEffect>
                      <a14:saturation sat="45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>
          <a:xfrm>
            <a:off x="609600" y="2350770"/>
            <a:ext cx="5376545" cy="3023870"/>
          </a:xfrm>
        </p:spPr>
      </p:pic>
      <p:cxnSp>
        <p:nvCxnSpPr>
          <p:cNvPr id="8" name="Straight Connector 7"/>
          <p:cNvCxnSpPr/>
          <p:nvPr/>
        </p:nvCxnSpPr>
        <p:spPr>
          <a:xfrm>
            <a:off x="-12700" y="5282777"/>
            <a:ext cx="6535479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209" y="0"/>
            <a:ext cx="12205209" cy="685800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151765" y="0"/>
            <a:ext cx="12040235" cy="130810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ctr"/>
            <a:r>
              <a:rPr lang="en-US" altLang="en-US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Interpretation and Analysis of OBD Diagnostic Codes (2)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51765" y="1417955"/>
            <a:ext cx="7662545" cy="4331970"/>
          </a:xfrm>
          <a:prstGeom prst="rect">
            <a:avLst/>
          </a:prstGeom>
        </p:spPr>
        <p:txBody>
          <a:bodyPr wrap="square" anchor="ctr">
            <a:noAutofit/>
          </a:bodyPr>
          <a:lstStyle/>
          <a:p>
            <a:pPr marL="342900" indent="-342900" algn="just">
              <a:lnSpc>
                <a:spcPct val="150000"/>
              </a:lnSpc>
              <a:buFont typeface="Wingdings" panose="05000000000000000000" charset="0"/>
              <a:buChar char="q"/>
            </a:pPr>
            <a:r>
              <a:rPr lang="en-US" altLang="en-US" sz="2400" b="1" dirty="0">
                <a:latin typeface="Palatino Linotype" panose="02040502050505030304" pitchFamily="18" charset="0"/>
              </a:rPr>
              <a:t>Common OBD-II DTCs: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b="1" dirty="0">
                <a:latin typeface="Palatino Linotype" panose="02040502050505030304" pitchFamily="18" charset="0"/>
              </a:rPr>
              <a:t>P0300</a:t>
            </a:r>
            <a:r>
              <a:rPr lang="en-US" altLang="en-US" sz="2400" dirty="0">
                <a:latin typeface="Palatino Linotype" panose="02040502050505030304" pitchFamily="18" charset="0"/>
              </a:rPr>
              <a:t> – Random/Multiple Cylinder Misfire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b="1" dirty="0">
                <a:latin typeface="Palatino Linotype" panose="02040502050505030304" pitchFamily="18" charset="0"/>
              </a:rPr>
              <a:t>P0420</a:t>
            </a:r>
            <a:r>
              <a:rPr lang="en-US" altLang="en-US" sz="2400" dirty="0">
                <a:latin typeface="Palatino Linotype" panose="02040502050505030304" pitchFamily="18" charset="0"/>
              </a:rPr>
              <a:t> – Catalyst Efficiency Below Threshold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b="1" dirty="0">
                <a:latin typeface="Palatino Linotype" panose="02040502050505030304" pitchFamily="18" charset="0"/>
              </a:rPr>
              <a:t>P0171</a:t>
            </a:r>
            <a:r>
              <a:rPr lang="en-US" altLang="en-US" sz="2400" dirty="0">
                <a:latin typeface="Palatino Linotype" panose="02040502050505030304" pitchFamily="18" charset="0"/>
              </a:rPr>
              <a:t> – System Too Lean (Bank 1)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b="1" dirty="0">
                <a:latin typeface="Palatino Linotype" panose="02040502050505030304" pitchFamily="18" charset="0"/>
              </a:rPr>
              <a:t>P0128</a:t>
            </a:r>
            <a:r>
              <a:rPr lang="en-US" altLang="en-US" sz="2400" dirty="0">
                <a:latin typeface="Palatino Linotype" panose="02040502050505030304" pitchFamily="18" charset="0"/>
              </a:rPr>
              <a:t> – Coolant Thermostat Below Regulating Temp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b="1" dirty="0">
                <a:latin typeface="Palatino Linotype" panose="02040502050505030304" pitchFamily="18" charset="0"/>
              </a:rPr>
              <a:t>P0442 </a:t>
            </a:r>
            <a:r>
              <a:rPr lang="en-US" altLang="en-US" sz="2400" dirty="0">
                <a:latin typeface="Palatino Linotype" panose="02040502050505030304" pitchFamily="18" charset="0"/>
              </a:rPr>
              <a:t>– Evaporative Emission System Leak (Small)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b="1" dirty="0">
                <a:latin typeface="Palatino Linotype" panose="02040502050505030304" pitchFamily="18" charset="0"/>
              </a:rPr>
              <a:t>P0505</a:t>
            </a:r>
            <a:r>
              <a:rPr lang="en-US" altLang="en-US" sz="2400" dirty="0">
                <a:latin typeface="Palatino Linotype" panose="02040502050505030304" pitchFamily="18" charset="0"/>
              </a:rPr>
              <a:t> – Idle Air Control System Malfunction</a:t>
            </a:r>
          </a:p>
        </p:txBody>
      </p:sp>
      <p:pic>
        <p:nvPicPr>
          <p:cNvPr id="2" name="Content Placeholder 1"/>
          <p:cNvPicPr>
            <a:picLocks noGrp="1" noChangeAspect="1"/>
          </p:cNvPicPr>
          <p:nvPr>
            <p:ph sz="half" idx="2"/>
          </p:nvPr>
        </p:nvPicPr>
        <p:blipFill>
          <a:blip r:embed="rId5"/>
          <a:stretch>
            <a:fillRect/>
          </a:stretch>
        </p:blipFill>
        <p:spPr>
          <a:xfrm>
            <a:off x="7795260" y="1996440"/>
            <a:ext cx="4396740" cy="219837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 descr="A row of white marble pillars"/>
          <p:cNvPicPr>
            <a:picLocks noGrp="1" noChangeAspect="1"/>
          </p:cNvPicPr>
          <p:nvPr>
            <p:ph sz="half" idx="1"/>
          </p:nvPr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67000" contrast="-41000"/>
                    </a14:imgEffect>
                    <a14:imgEffect>
                      <a14:colorTemperature colorTemp="7980"/>
                    </a14:imgEffect>
                    <a14:imgEffect>
                      <a14:saturation sat="45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>
          <a:xfrm>
            <a:off x="609600" y="2350770"/>
            <a:ext cx="5376545" cy="3023870"/>
          </a:xfrm>
        </p:spPr>
      </p:pic>
      <p:cxnSp>
        <p:nvCxnSpPr>
          <p:cNvPr id="8" name="Straight Connector 7"/>
          <p:cNvCxnSpPr/>
          <p:nvPr/>
        </p:nvCxnSpPr>
        <p:spPr>
          <a:xfrm>
            <a:off x="-12700" y="5282777"/>
            <a:ext cx="6535479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209" y="0"/>
            <a:ext cx="12205209" cy="685800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151765" y="810260"/>
            <a:ext cx="12040235" cy="843915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ctr"/>
            <a:r>
              <a:rPr lang="en-US" altLang="en-US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Benefits of OBD Code Analysis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51765" y="1417955"/>
            <a:ext cx="7662545" cy="4331970"/>
          </a:xfrm>
          <a:prstGeom prst="rect">
            <a:avLst/>
          </a:prstGeom>
        </p:spPr>
        <p:txBody>
          <a:bodyPr wrap="square" anchor="ctr">
            <a:noAutofit/>
          </a:bodyPr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Palatino Linotype" panose="02040502050505030304" pitchFamily="18" charset="0"/>
              </a:rPr>
              <a:t>Reduces diagnostic time and guesswork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Palatino Linotype" panose="02040502050505030304" pitchFamily="18" charset="0"/>
              </a:rPr>
              <a:t>Enables precise repairs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Palatino Linotype" panose="02040502050505030304" pitchFamily="18" charset="0"/>
              </a:rPr>
              <a:t>Minimizes vehicle downtime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Palatino Linotype" panose="02040502050505030304" pitchFamily="18" charset="0"/>
              </a:rPr>
              <a:t>Boosts customer trust and satisfaction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Palatino Linotype" panose="02040502050505030304" pitchFamily="18" charset="0"/>
              </a:rPr>
              <a:t>Cost-effective service delivery</a:t>
            </a:r>
          </a:p>
        </p:txBody>
      </p:sp>
      <p:pic>
        <p:nvPicPr>
          <p:cNvPr id="2" name="Content Placeholder 1"/>
          <p:cNvPicPr>
            <a:picLocks noGrp="1" noChangeAspect="1"/>
          </p:cNvPicPr>
          <p:nvPr>
            <p:ph sz="half" idx="2"/>
          </p:nvPr>
        </p:nvPicPr>
        <p:blipFill>
          <a:blip r:embed="rId5"/>
          <a:stretch>
            <a:fillRect/>
          </a:stretch>
        </p:blipFill>
        <p:spPr>
          <a:xfrm>
            <a:off x="6381115" y="2121535"/>
            <a:ext cx="5376545" cy="292417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205855" y="2075180"/>
            <a:ext cx="5376545" cy="357505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210" y="0"/>
            <a:ext cx="12205209" cy="68580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4307210" y="575808"/>
            <a:ext cx="312938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Palatino Linotype" panose="02040502050505030304" pitchFamily="18" charset="0"/>
              </a:rPr>
              <a:t>Conclusion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442515" y="1802583"/>
            <a:ext cx="6216838" cy="3950517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Palatino Linotype" panose="02040502050505030304" pitchFamily="18" charset="0"/>
              </a:rPr>
              <a:t>OBD systems ensure vehicle health and compliance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Palatino Linotype" panose="02040502050505030304" pitchFamily="18" charset="0"/>
              </a:rPr>
              <a:t>Standardized through OBD-II for easier maintenance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Palatino Linotype" panose="02040502050505030304" pitchFamily="18" charset="0"/>
              </a:rPr>
              <a:t>Help reduce environmental impact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Palatino Linotype" panose="02040502050505030304" pitchFamily="18" charset="0"/>
              </a:rPr>
              <a:t>Key in modern vehicle diagnostics and future innovations</a:t>
            </a: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6659245" y="1802765"/>
            <a:ext cx="5216525" cy="346900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392</Words>
  <Application>Microsoft Office PowerPoint</Application>
  <PresentationFormat>Widescreen</PresentationFormat>
  <Paragraphs>79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Avenir Next LT Pro</vt:lpstr>
      <vt:lpstr>Calibri</vt:lpstr>
      <vt:lpstr>Calibri Light</vt:lpstr>
      <vt:lpstr>Palatino Linotype</vt:lpstr>
      <vt:lpstr>Wingdings</vt:lpstr>
      <vt:lpstr>Office Theme</vt:lpstr>
      <vt:lpstr>INTRODUCTION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mohammed sheriff salaudeen</dc:creator>
  <cp:lastModifiedBy>mohammed sheriff salaudeen</cp:lastModifiedBy>
  <cp:revision>1</cp:revision>
  <dcterms:created xsi:type="dcterms:W3CDTF">2025-04-26T08:31:18Z</dcterms:created>
  <dcterms:modified xsi:type="dcterms:W3CDTF">2025-04-26T08:40:19Z</dcterms:modified>
</cp:coreProperties>
</file>