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652" r:id="rId2"/>
    <p:sldId id="5694" r:id="rId3"/>
    <p:sldId id="5695" r:id="rId4"/>
    <p:sldId id="5696" r:id="rId5"/>
    <p:sldId id="5697" r:id="rId6"/>
    <p:sldId id="5654" r:id="rId7"/>
    <p:sldId id="5655" r:id="rId8"/>
    <p:sldId id="5656" r:id="rId9"/>
    <p:sldId id="5698" r:id="rId10"/>
    <p:sldId id="5657" r:id="rId11"/>
    <p:sldId id="5699" r:id="rId12"/>
    <p:sldId id="565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1C6BA-E25E-A95F-DD9F-3456B6A648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05C7E0-3E5F-E644-518B-F7C3AF511F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70EF21-7545-C069-E818-F98AA23FF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D68B7-7E59-4C5F-9082-7AA9EAE73769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EA8355-E120-8A6A-BBC2-D33BD9144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948533-5198-26D8-19BB-56122A8F0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4EF9-BAD8-43B3-A652-97332ECF8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278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62CF0-01BC-2A50-C572-5F2DCDDB5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AAA022-E809-0D53-C7ED-E478285AF2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2E16D7-1C56-001A-8A02-DD1899DD4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D68B7-7E59-4C5F-9082-7AA9EAE73769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4A7143-232F-FB2E-6105-5D6825CE5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0B611-931C-5202-B0EC-D728AFD43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4EF9-BAD8-43B3-A652-97332ECF8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789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4FA9B2-6FBE-0C54-FA66-3D93F32B56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46D0F4-D552-A0A2-9E91-FF3C688FBB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56CF88-CB1B-A256-BE70-77DA3E7B1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D68B7-7E59-4C5F-9082-7AA9EAE73769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64D92-EE7B-629E-42B4-167F8BF1D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78692-64AB-5EE0-A020-4493F759F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4EF9-BAD8-43B3-A652-97332ECF8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6815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8143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5544" y="731520"/>
            <a:ext cx="5952744" cy="1645920"/>
          </a:xfrm>
          <a:prstGeom prst="rect">
            <a:avLst/>
          </a:prstGeom>
        </p:spPr>
        <p:txBody>
          <a:bodyPr/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872540" cy="6858000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863079" y="4150757"/>
            <a:ext cx="7328921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872540" y="5515589"/>
            <a:ext cx="7328921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4872540" y="2766534"/>
            <a:ext cx="7328921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Placeholder 21"/>
          <p:cNvSpPr>
            <a:spLocks noGrp="1"/>
          </p:cNvSpPr>
          <p:nvPr>
            <p:ph type="body" sz="quarter" idx="14"/>
          </p:nvPr>
        </p:nvSpPr>
        <p:spPr>
          <a:xfrm>
            <a:off x="5495545" y="3191256"/>
            <a:ext cx="5953506" cy="731520"/>
          </a:xfrm>
          <a:prstGeom prst="rect">
            <a:avLst/>
          </a:prstGeo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aseline="0"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5"/>
          </p:nvPr>
        </p:nvSpPr>
        <p:spPr>
          <a:xfrm>
            <a:off x="5494782" y="4498848"/>
            <a:ext cx="5953506" cy="731520"/>
          </a:xfrm>
          <a:prstGeom prst="rect">
            <a:avLst/>
          </a:prstGeo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aseline="0"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5494782" y="5797296"/>
            <a:ext cx="5953506" cy="731520"/>
          </a:xfrm>
          <a:prstGeom prst="rect">
            <a:avLst/>
          </a:prstGeo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aseline="0"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20618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am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466344"/>
            <a:ext cx="3236976" cy="9966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30936" y="1618488"/>
            <a:ext cx="1819656" cy="466344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14"/>
          </p:nvPr>
        </p:nvSpPr>
        <p:spPr>
          <a:xfrm>
            <a:off x="3584448" y="1618488"/>
            <a:ext cx="1819656" cy="466344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2"/>
          <p:cNvSpPr>
            <a:spLocks noGrp="1"/>
          </p:cNvSpPr>
          <p:nvPr>
            <p:ph type="body" idx="15"/>
          </p:nvPr>
        </p:nvSpPr>
        <p:spPr>
          <a:xfrm>
            <a:off x="6483096" y="1618488"/>
            <a:ext cx="1819656" cy="466344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528048" y="1618488"/>
            <a:ext cx="1819656" cy="466344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idx="17"/>
          </p:nvPr>
        </p:nvSpPr>
        <p:spPr>
          <a:xfrm>
            <a:off x="630936" y="2414016"/>
            <a:ext cx="2167128" cy="310896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2"/>
          <p:cNvSpPr>
            <a:spLocks noGrp="1"/>
          </p:cNvSpPr>
          <p:nvPr>
            <p:ph type="body" idx="19"/>
          </p:nvPr>
        </p:nvSpPr>
        <p:spPr>
          <a:xfrm>
            <a:off x="3584448" y="2414016"/>
            <a:ext cx="2167128" cy="310896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"/>
          <p:cNvSpPr>
            <a:spLocks noGrp="1"/>
          </p:cNvSpPr>
          <p:nvPr>
            <p:ph type="body" idx="20"/>
          </p:nvPr>
        </p:nvSpPr>
        <p:spPr>
          <a:xfrm>
            <a:off x="6483096" y="2414016"/>
            <a:ext cx="2167128" cy="310896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528048" y="2414016"/>
            <a:ext cx="2167128" cy="310896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22"/>
          </p:nvPr>
        </p:nvSpPr>
        <p:spPr>
          <a:xfrm>
            <a:off x="740664" y="2852928"/>
            <a:ext cx="1892808" cy="271576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33" name="Picture Placeholder 31"/>
          <p:cNvSpPr>
            <a:spLocks noGrp="1"/>
          </p:cNvSpPr>
          <p:nvPr>
            <p:ph type="pic" sz="quarter" idx="23"/>
          </p:nvPr>
        </p:nvSpPr>
        <p:spPr>
          <a:xfrm>
            <a:off x="3685032" y="2852928"/>
            <a:ext cx="1892808" cy="271576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34" name="Picture Placeholder 31"/>
          <p:cNvSpPr>
            <a:spLocks noGrp="1"/>
          </p:cNvSpPr>
          <p:nvPr>
            <p:ph type="pic" sz="quarter" idx="24"/>
          </p:nvPr>
        </p:nvSpPr>
        <p:spPr>
          <a:xfrm>
            <a:off x="6601968" y="2852928"/>
            <a:ext cx="1892808" cy="271576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36" name="Picture Placeholder 31"/>
          <p:cNvSpPr>
            <a:spLocks noGrp="1"/>
          </p:cNvSpPr>
          <p:nvPr>
            <p:ph type="pic" sz="quarter" idx="26"/>
          </p:nvPr>
        </p:nvSpPr>
        <p:spPr>
          <a:xfrm>
            <a:off x="9546336" y="2852928"/>
            <a:ext cx="1892808" cy="271576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6585357" y="2355475"/>
            <a:ext cx="1925203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 userDrawn="1"/>
        </p:nvCxnSpPr>
        <p:spPr>
          <a:xfrm>
            <a:off x="9628632" y="2361693"/>
            <a:ext cx="1929384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 userDrawn="1"/>
        </p:nvCxnSpPr>
        <p:spPr>
          <a:xfrm>
            <a:off x="729735" y="2354726"/>
            <a:ext cx="1929384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 userDrawn="1"/>
        </p:nvCxnSpPr>
        <p:spPr>
          <a:xfrm>
            <a:off x="3672459" y="2349116"/>
            <a:ext cx="1929384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6640" y="6517634"/>
            <a:ext cx="950258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4D792B7-0397-C047-AE12-1A03F7E3DC8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808250" y="6517634"/>
            <a:ext cx="2572870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866404" y="929468"/>
            <a:ext cx="8325596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0" y="397080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2760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8895B-FB1D-EFAE-CDA8-165AE8749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EA32B-7AA4-77BA-FC4C-873DE836E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30CE8D-49A2-BA8A-906F-79783BA5F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D68B7-7E59-4C5F-9082-7AA9EAE73769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D8BBF1-4DAD-BE88-D369-DB44C855A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62589A-B3B9-3744-5D8F-EF8A3A787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4EF9-BAD8-43B3-A652-97332ECF8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868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CA608-B90B-4A2F-02FA-4CC44510D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93347F-FB05-940B-E6D7-1B5C24DA5A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EF0FF5-BCF6-7153-5D4E-92DB9E12F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D68B7-7E59-4C5F-9082-7AA9EAE73769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4BC1D0-1AEC-F148-F8C1-0C5774CD1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30F98-C42D-C115-4FAD-2612ADA55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4EF9-BAD8-43B3-A652-97332ECF8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07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16A7C-53AE-E412-D5B3-51A04E763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CB4060-8C9B-390C-80EA-776546B4E2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ECEF7E-6B1F-C657-2C52-39B23AE327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6C0588-9428-B392-D5DD-1A102E742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D68B7-7E59-4C5F-9082-7AA9EAE73769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F948BF-A198-FE0D-A025-AE113BA3F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AEB83-8C67-E5D3-A70C-62FA25DBA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4EF9-BAD8-43B3-A652-97332ECF8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133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F97FB-3FFC-E9F0-9AD9-61A8C4572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4DDA82-824C-020C-6D9E-3047A5D2F5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7A651B-FE81-5E41-0316-11C1284BCE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D53B41-85A3-E5DF-1145-6CB784BD04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5260F1-840D-B390-E21D-5A3021F4D0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B0EEB8-468F-CA47-0FF4-1474B4173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D68B7-7E59-4C5F-9082-7AA9EAE73769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FEE396-95F3-6E20-5A2F-28ED0B3E8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039FB3-6CD3-C20F-3723-2F6DFB7FC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4EF9-BAD8-43B3-A652-97332ECF8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302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F92D5-0766-79A5-40E2-CBFB53225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958B04-0F6E-5417-A429-EE8BB225C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D68B7-7E59-4C5F-9082-7AA9EAE73769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3CB3B6-1E0B-76CB-37F9-8EFDE0AB1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200A3F-1CE1-BF91-103B-EC40CE92D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4EF9-BAD8-43B3-A652-97332ECF8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724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FB4F93-0094-BC50-91B9-FF3D39E2E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D68B7-7E59-4C5F-9082-7AA9EAE73769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A43224-43E9-A43F-8017-2F7C3D189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682CC0-74A8-0E86-29E0-D2D14C996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4EF9-BAD8-43B3-A652-97332ECF8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066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8C2F6-FABE-3351-A8D4-F8C7DBBDE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B72A52-35E0-B1B1-0167-C79389696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AE1B17-3D85-A9FE-3DF7-30394922F0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614C2D-4F40-60FF-568C-02E731115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D68B7-7E59-4C5F-9082-7AA9EAE73769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B7120D-6BBE-87FB-D236-E86673AB6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A00487-3DD6-3F3C-9113-7DFC40BCE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4EF9-BAD8-43B3-A652-97332ECF8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192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C8E72-A0CB-0647-A190-F1C50DED7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7CC936-56E2-B06B-9AF8-A55E14CC82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8ECB9A-3F38-3BCA-AF1D-A00F455A57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ED9A2E-32C7-600B-4EFE-2A028294B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D68B7-7E59-4C5F-9082-7AA9EAE73769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77C3A6-B1EA-15BE-CE4E-D8F6C1BFC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6683B0-9DFA-2B46-92F6-4510399C0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4EF9-BAD8-43B3-A652-97332ECF8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830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2A61D1-0D33-9D64-F1E7-1ACADC02F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B59BD1-852E-55A1-F2FA-BAF5E8FF3E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03E92A-2A80-5A11-BFB5-B4E7F66C94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D68B7-7E59-4C5F-9082-7AA9EAE73769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68A2A-BD2C-E86C-33D0-7CADD23397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D8D4F-5C4A-84F3-FB29-B4951A2D7A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54EF9-BAD8-43B3-A652-97332ECF85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548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jpeg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400800" y="1538390"/>
            <a:ext cx="4718304" cy="1645920"/>
          </a:xfrm>
        </p:spPr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792B7-0397-C047-AE12-1A03F7E3DC83}" type="slidenum">
              <a:rPr lang="en-US" smtClean="0"/>
              <a:t>1</a:t>
            </a:fld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09" y="-69596"/>
            <a:ext cx="12205209" cy="6927596"/>
          </a:xfrm>
          <a:prstGeom prst="rect">
            <a:avLst/>
          </a:prstGeom>
        </p:spPr>
      </p:pic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619" y="2706085"/>
            <a:ext cx="5633901" cy="1445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Diagnostic Tools and </a:t>
            </a:r>
          </a:p>
          <a:p>
            <a:pPr algn="l"/>
            <a:r>
              <a:rPr 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Techniques</a:t>
            </a:r>
          </a:p>
        </p:txBody>
      </p:sp>
      <p:sp>
        <p:nvSpPr>
          <p:cNvPr id="8" name="Rectangle 7"/>
          <p:cNvSpPr/>
          <p:nvPr/>
        </p:nvSpPr>
        <p:spPr>
          <a:xfrm>
            <a:off x="5981700" y="4604214"/>
            <a:ext cx="5867400" cy="398780"/>
          </a:xfrm>
          <a:prstGeom prst="rect">
            <a:avLst/>
          </a:prstGeom>
          <a:solidFill>
            <a:srgbClr val="1C057A"/>
          </a:solidFill>
        </p:spPr>
        <p:txBody>
          <a:bodyPr wrap="square">
            <a:spAutoFit/>
          </a:bodyPr>
          <a:lstStyle/>
          <a:p>
            <a:pPr algn="ctr"/>
            <a:r>
              <a:rPr lang="en-US" altLang="en-US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Utilizing Scan Tools and Diagnostic Software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512447" y="1524115"/>
            <a:ext cx="307007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>
                <a:solidFill>
                  <a:srgbClr val="1C057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UNIT 5.0</a:t>
            </a:r>
          </a:p>
        </p:txBody>
      </p:sp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376555" y="1675130"/>
            <a:ext cx="5241290" cy="332867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/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10" y="0"/>
            <a:ext cx="12205209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270509" y="448429"/>
            <a:ext cx="3101340" cy="768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en-US" sz="4400" b="1" dirty="0">
                <a:solidFill>
                  <a:srgbClr val="1C057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Conclusion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165" y="1443990"/>
            <a:ext cx="11240135" cy="397573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285750" indent="-285750" algn="just">
              <a:lnSpc>
                <a:spcPct val="18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Diagnostic tools and techniques are essential for ensuring vehicle reliability and performance.</a:t>
            </a:r>
          </a:p>
          <a:p>
            <a:pPr marL="285750" indent="-285750" algn="just">
              <a:lnSpc>
                <a:spcPct val="18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Mastery of scan tools, software, and hands-on methods is crucial.</a:t>
            </a:r>
          </a:p>
          <a:p>
            <a:pPr marL="285750" indent="-285750" algn="just">
              <a:lnSpc>
                <a:spcPct val="18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As technology evolves, technicians must keep up with advancements to maintain high standards.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en-US" dirty="0">
                <a:effectLst/>
                <a:latin typeface="Avenir Next LT Pro" panose="020B0504020202020204" pitchFamily="34" charset="77"/>
              </a:rPr>
              <a:t>quote by richard branson</a:t>
            </a:r>
            <a:endParaRPr lang="en-US" dirty="0">
              <a:latin typeface="Avenir Next LT Pro" panose="020B0504020202020204" pitchFamily="34" charset="77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Placeholder 6"/>
          <p:cNvPicPr>
            <a:picLocks noGrp="1" noChangeAspect="1"/>
          </p:cNvPicPr>
          <p:nvPr>
            <p:ph type="pic" sz="quarter" idx="22"/>
          </p:nvPr>
        </p:nvPicPr>
        <p:blipFill>
          <a:blip r:embed="rId2"/>
          <a:stretch>
            <a:fillRect/>
          </a:stretch>
        </p:blipFill>
        <p:spPr>
          <a:xfrm>
            <a:off x="740410" y="3713480"/>
            <a:ext cx="1892935" cy="99377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792B7-0397-C047-AE12-1A03F7E3DC83}" type="slidenum">
              <a:rPr lang="en-US" smtClean="0"/>
              <a:t>11</a:t>
            </a:fld>
            <a:endParaRPr lang="en-US" dirty="0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24"/>
          </p:nvPr>
        </p:nvSpPr>
        <p:spPr/>
      </p:sp>
      <p:sp>
        <p:nvSpPr>
          <p:cNvPr id="20" name="Picture Placeholder 19"/>
          <p:cNvSpPr>
            <a:spLocks noGrp="1"/>
          </p:cNvSpPr>
          <p:nvPr>
            <p:ph type="pic" sz="quarter" idx="26"/>
          </p:nvPr>
        </p:nvSpPr>
        <p:spPr/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10" y="0"/>
            <a:ext cx="12205209" cy="6858000"/>
          </a:xfrm>
          <a:prstGeom prst="rect">
            <a:avLst/>
          </a:prstGeom>
        </p:spPr>
      </p:pic>
      <p:sp>
        <p:nvSpPr>
          <p:cNvPr id="11" name="Title 7"/>
          <p:cNvSpPr txBox="1"/>
          <p:nvPr/>
        </p:nvSpPr>
        <p:spPr>
          <a:xfrm>
            <a:off x="516890" y="181610"/>
            <a:ext cx="11304905" cy="923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Palatino Linotype" panose="02040502050505030304" pitchFamily="18" charset="0"/>
              </a:rPr>
              <a:t>Self Assessment Preview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244475" y="1417955"/>
            <a:ext cx="8493125" cy="413194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What is the role of diagnostic tools and equipment in automotive diagnostics?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Describe the foundational diagnostic tools used by technicians.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How do scan tools enhance diagnostic capabilities?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Explain the functionalities of oscilloscopes and emissions analysers.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Why is tool proficiency essential for safety?</a:t>
            </a:r>
          </a:p>
        </p:txBody>
      </p:sp>
      <p:pic>
        <p:nvPicPr>
          <p:cNvPr id="19458" name="Picture 2" descr="Free Writing a checklist Image | Download at StockCake"/>
          <p:cNvPicPr>
            <a:picLocks noGrp="1" noChangeAspect="1" noChangeArrowheads="1"/>
          </p:cNvPicPr>
          <p:nvPr>
            <p:ph type="pic" sz="quarter" idx="2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7610" y="2597785"/>
            <a:ext cx="3240405" cy="1815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5209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183211" y="711130"/>
            <a:ext cx="4121785" cy="76835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Key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Takeaways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428625" y="1658620"/>
            <a:ext cx="11334115" cy="376428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R="0" lvl="0" indent="0" algn="ctr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 dirty="0">
                <a:ln>
                  <a:noFill/>
                </a:ln>
                <a:solidFill>
                  <a:schemeClr val="tx1"/>
                </a:solidFill>
                <a:effectLst/>
                <a:latin typeface="Palatino Linotype" panose="02040502050505030304" pitchFamily="18" charset="0"/>
                <a:sym typeface="+mn-ea"/>
              </a:rPr>
              <a:t>A systematic approach is key to diagnosing electrical issues.</a:t>
            </a:r>
          </a:p>
          <a:p>
            <a:pPr marR="0" lvl="0" indent="0" algn="ctr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 dirty="0">
                <a:ln>
                  <a:noFill/>
                </a:ln>
                <a:solidFill>
                  <a:schemeClr val="tx1"/>
                </a:solidFill>
                <a:effectLst/>
                <a:latin typeface="Palatino Linotype" panose="02040502050505030304" pitchFamily="18" charset="0"/>
                <a:sym typeface="+mn-ea"/>
              </a:rPr>
              <a:t> Using diagnostic tools helps keep vehicles safe and running well.</a:t>
            </a:r>
          </a:p>
          <a:p>
            <a:pPr marR="0" lvl="0" indent="0" algn="ctr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 dirty="0">
                <a:ln>
                  <a:noFill/>
                </a:ln>
                <a:solidFill>
                  <a:schemeClr val="tx1"/>
                </a:solidFill>
                <a:effectLst/>
                <a:latin typeface="Palatino Linotype" panose="02040502050505030304" pitchFamily="18" charset="0"/>
                <a:sym typeface="+mn-ea"/>
              </a:rPr>
              <a:t>Using tools in practice helps technicians learn and solve problems better.</a:t>
            </a:r>
          </a:p>
          <a:p>
            <a:pPr marR="0" lvl="0" indent="0" algn="ctr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 dirty="0">
                <a:ln>
                  <a:noFill/>
                </a:ln>
                <a:effectLst/>
                <a:latin typeface="Palatino Linotype" panose="02040502050505030304" pitchFamily="18" charset="0"/>
                <a:sym typeface="+mn-ea"/>
              </a:rPr>
              <a:t>Understanding data and using smart strategies leads to faster, accurate fixes.</a:t>
            </a:r>
            <a:endParaRPr lang="en-US" altLang="en-US" sz="2400" b="1" dirty="0">
              <a:ln>
                <a:noFill/>
              </a:ln>
              <a:solidFill>
                <a:schemeClr val="tx1"/>
              </a:solidFill>
              <a:effectLst/>
              <a:latin typeface="Palatino Linotype" panose="02040502050505030304" pitchFamily="18" charset="0"/>
              <a:sym typeface="+mn-ea"/>
            </a:endParaRPr>
          </a:p>
          <a:p>
            <a:pPr marR="0" lvl="0" indent="0" algn="ctr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b="1" dirty="0">
                <a:ln>
                  <a:noFill/>
                </a:ln>
                <a:solidFill>
                  <a:schemeClr val="tx1"/>
                </a:solidFill>
                <a:effectLst/>
                <a:latin typeface="Palatino Linotype" panose="02040502050505030304" pitchFamily="18" charset="0"/>
                <a:sym typeface="+mn-ea"/>
              </a:rPr>
              <a:t>Technicians need to keep up with new tools and software to do their job well.</a:t>
            </a:r>
          </a:p>
          <a:p>
            <a:pPr marR="0" lvl="0" indent="0" algn="ctr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2400" b="1" dirty="0">
              <a:ln>
                <a:noFill/>
              </a:ln>
              <a:solidFill>
                <a:schemeClr val="tx1"/>
              </a:solidFill>
              <a:effectLst/>
              <a:latin typeface="Palatino Linotype" panose="02040502050505030304" pitchFamily="18" charset="0"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effectLst/>
                <a:latin typeface="Avenir Next LT Pro" panose="020B0504020202020204" pitchFamily="34" charset="77"/>
              </a:rPr>
              <a:t>quote by richard branson</a:t>
            </a:r>
            <a:endParaRPr lang="en-US" dirty="0">
              <a:latin typeface="Avenir Next LT Pro" panose="020B0504020202020204" pitchFamily="34" charset="77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792B7-0397-C047-AE12-1A03F7E3DC83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10" y="0"/>
            <a:ext cx="12205209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0025" y="215265"/>
            <a:ext cx="11991975" cy="768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4400" b="1" dirty="0">
                <a:solidFill>
                  <a:srgbClr val="1C057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Overview</a:t>
            </a:r>
          </a:p>
        </p:txBody>
      </p:sp>
      <p:sp>
        <p:nvSpPr>
          <p:cNvPr id="7" name="Rectangle 6"/>
          <p:cNvSpPr/>
          <p:nvPr/>
        </p:nvSpPr>
        <p:spPr>
          <a:xfrm>
            <a:off x="391795" y="1333500"/>
            <a:ext cx="6987540" cy="41910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Automotive diagnostics use a wide array of tools—from basic to advanced.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q"/>
            </a:pPr>
            <a:r>
              <a:rPr lang="en-US" altLang="en-US" sz="24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Basic tools: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Multimeters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Circuit testers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Vacuum gauges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Used for assessing electrical and mechanical integrity.</a:t>
            </a: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8026400" y="1417955"/>
            <a:ext cx="3782695" cy="378269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effectLst/>
                <a:latin typeface="Avenir Next LT Pro" panose="020B0504020202020204" pitchFamily="34" charset="77"/>
              </a:rPr>
              <a:t>quote by richard branson</a:t>
            </a:r>
            <a:endParaRPr lang="en-US" dirty="0">
              <a:latin typeface="Avenir Next LT Pro" panose="020B0504020202020204" pitchFamily="34" charset="77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792B7-0397-C047-AE12-1A03F7E3DC83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10" y="0"/>
            <a:ext cx="12205209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0025" y="215265"/>
            <a:ext cx="11991975" cy="768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4400" b="1" dirty="0">
                <a:solidFill>
                  <a:srgbClr val="1C057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Introduction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391795" y="1333500"/>
            <a:ext cx="11229975" cy="41910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Diagnostic tools and techniques are vital in modern vehicle maintenance and repair.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These tools range from handheld devices to advanced electronic systems.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When paired with expert techniques, they help technicians navigate complex vehicle systems and resolve malfunctions.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This module explores tools' functionalities, scan tools and software, and practical applications for vehicle reliability and safety.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effectLst/>
                <a:latin typeface="Avenir Next LT Pro" panose="020B0504020202020204" pitchFamily="34" charset="77"/>
              </a:rPr>
              <a:t>quote by richard branson</a:t>
            </a:r>
            <a:endParaRPr lang="en-US" dirty="0">
              <a:latin typeface="Avenir Next LT Pro" panose="020B0504020202020204" pitchFamily="34" charset="77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792B7-0397-C047-AE12-1A03F7E3DC83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10" y="0"/>
            <a:ext cx="12205209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0025" y="215265"/>
            <a:ext cx="11991975" cy="768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4400" b="1" dirty="0">
                <a:solidFill>
                  <a:srgbClr val="1C057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Introduction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391795" y="1333500"/>
            <a:ext cx="11229975" cy="41910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Diagnostic tools and techniques are vital in modern vehicle maintenance and repair.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These tools range from handheld devices to advanced electronic systems.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When paired with expert techniques, they help technicians navigate complex vehicle systems and resolve malfunctions.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This module explores tools' functionalities, scan tools and software, and practical applications for vehicle reliability and safety.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effectLst/>
                <a:latin typeface="Avenir Next LT Pro" panose="020B0504020202020204" pitchFamily="34" charset="77"/>
              </a:rPr>
              <a:t>quote by richard branson</a:t>
            </a:r>
            <a:endParaRPr lang="en-US" dirty="0">
              <a:latin typeface="Avenir Next LT Pro" panose="020B0504020202020204" pitchFamily="34" charset="77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792B7-0397-C047-AE12-1A03F7E3DC83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10" y="0"/>
            <a:ext cx="12205209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0025" y="215265"/>
            <a:ext cx="11991975" cy="768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4400" b="1" dirty="0">
                <a:solidFill>
                  <a:srgbClr val="1C057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Advanced Diagnostic Equipment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1333500"/>
            <a:ext cx="9103995" cy="41910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q"/>
            </a:pPr>
            <a:r>
              <a:rPr lang="en-US" altLang="en-US" sz="24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Scan tools: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Interface with on-board computer systems.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Retrieve Diagnostic Trouble Codes (DTCs).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Monitor live data.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Offer bi-directional control for testing and verification.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Oscilloscopes:</a:t>
            </a:r>
            <a:r>
              <a:rPr lang="en-US" alt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 Analyze electrical signals and sensor anomalies.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Emissions analysers:</a:t>
            </a:r>
            <a:r>
              <a:rPr lang="en-US" alt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 Measure exhaust gas for emissions compliance.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8328025" y="1600200"/>
            <a:ext cx="3663950" cy="21844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4294967295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effectLst/>
                <a:latin typeface="Avenir Next LT Pro" panose="020B0504020202020204" pitchFamily="34" charset="77"/>
              </a:rPr>
              <a:t>quote by richard branson</a:t>
            </a:r>
            <a:endParaRPr lang="en-US" dirty="0">
              <a:latin typeface="Avenir Next LT Pro" panose="020B0504020202020204" pitchFamily="34" charset="77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4294967295"/>
          </p:nvPr>
        </p:nvSpPr>
        <p:spPr/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792B7-0397-C047-AE12-1A03F7E3DC83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10" y="0"/>
            <a:ext cx="12205209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69255" y="16612"/>
            <a:ext cx="9181514" cy="1660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Utilising Scan Tools and Diagnostic Software</a:t>
            </a:r>
          </a:p>
          <a:p>
            <a:pPr algn="ctr"/>
            <a:endParaRPr lang="en-US" altLang="en-GB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1760" y="1417955"/>
            <a:ext cx="7914640" cy="451993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q"/>
            </a:pPr>
            <a:r>
              <a:rPr lang="en-US" altLang="en-US" sz="2400" b="1" dirty="0">
                <a:latin typeface="Palatino Linotype" panose="02040502050505030304" pitchFamily="18" charset="0"/>
              </a:rPr>
              <a:t>Scan Tools: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Connect with the vehicle’s OBD system.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Retrieve DTCs, monitor real-time data.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q"/>
            </a:pPr>
            <a:r>
              <a:rPr lang="en-US" altLang="en-US" sz="2400" b="1" dirty="0">
                <a:latin typeface="Palatino Linotype" panose="02040502050505030304" pitchFamily="18" charset="0"/>
              </a:rPr>
              <a:t>Diagnostic Software: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Provides repair procedures and technical specifications.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Offers DTC definitions, flowcharts, and troubleshooting guides.</a:t>
            </a:r>
          </a:p>
        </p:txBody>
      </p:sp>
      <p:pic>
        <p:nvPicPr>
          <p:cNvPr id="12" name="Picture 11"/>
          <p:cNvPicPr/>
          <p:nvPr/>
        </p:nvPicPr>
        <p:blipFill>
          <a:blip r:embed="rId3"/>
          <a:stretch>
            <a:fillRect/>
          </a:stretch>
        </p:blipFill>
        <p:spPr>
          <a:xfrm>
            <a:off x="8128000" y="2350770"/>
            <a:ext cx="3893820" cy="244602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4294967295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effectLst/>
                <a:latin typeface="Avenir Next LT Pro" panose="020B0504020202020204" pitchFamily="34" charset="77"/>
              </a:rPr>
              <a:t>quote by richard branson</a:t>
            </a:r>
            <a:endParaRPr lang="en-US" dirty="0">
              <a:latin typeface="Avenir Next LT Pro" panose="020B0504020202020204" pitchFamily="34" charset="77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4294967295"/>
          </p:nvPr>
        </p:nvSpPr>
        <p:spPr/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792B7-0397-C047-AE12-1A03F7E3DC83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10" y="0"/>
            <a:ext cx="12205209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69255" y="97892"/>
            <a:ext cx="9181514" cy="768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Palatino Linotype" panose="02040502050505030304" pitchFamily="18" charset="0"/>
              </a:rPr>
              <a:t>Features of Diagnostic Software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600" y="1417955"/>
            <a:ext cx="7132320" cy="451993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Graphical visualization of sensor readings and system behavior.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Enhanced accuracy in spotting anomalies or trends.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Real-time component activation and functional testing.</a:t>
            </a:r>
          </a:p>
        </p:txBody>
      </p:sp>
      <p:pic>
        <p:nvPicPr>
          <p:cNvPr id="1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19670" y="1791970"/>
            <a:ext cx="4234815" cy="238252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A row of white marble pillars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67000" contrast="-41000"/>
                    </a14:imgEffect>
                    <a14:imgEffect>
                      <a14:colorTemperature colorTemp="7980"/>
                    </a14:imgEffect>
                    <a14:imgEffect>
                      <a14:saturation sat="45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609600" y="2350770"/>
            <a:ext cx="5376545" cy="3023870"/>
          </a:xfrm>
        </p:spPr>
      </p:pic>
      <p:cxnSp>
        <p:nvCxnSpPr>
          <p:cNvPr id="8" name="Straight Connector 7"/>
          <p:cNvCxnSpPr/>
          <p:nvPr/>
        </p:nvCxnSpPr>
        <p:spPr>
          <a:xfrm>
            <a:off x="-12700" y="5282777"/>
            <a:ext cx="6535479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09" y="0"/>
            <a:ext cx="12205209" cy="68580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85420" y="0"/>
            <a:ext cx="12040235" cy="144208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en-US" alt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Palatino Linotype" panose="02040502050505030304" pitchFamily="18" charset="0"/>
              </a:rPr>
              <a:t>Hands-On Practice with Diagnostic </a:t>
            </a:r>
          </a:p>
          <a:p>
            <a:pPr algn="ctr"/>
            <a:r>
              <a:rPr lang="en-US" alt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Palatino Linotype" panose="02040502050505030304" pitchFamily="18" charset="0"/>
              </a:rPr>
              <a:t>Procedures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5420" y="1330325"/>
            <a:ext cx="6835140" cy="4556760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Provides </a:t>
            </a:r>
            <a:r>
              <a:rPr lang="en-US" altLang="en-US" sz="2400" b="1" dirty="0">
                <a:latin typeface="Palatino Linotype" panose="02040502050505030304" pitchFamily="18" charset="0"/>
              </a:rPr>
              <a:t>real-world</a:t>
            </a:r>
            <a:r>
              <a:rPr lang="en-US" altLang="en-US" sz="2400" dirty="0">
                <a:latin typeface="Palatino Linotype" panose="02040502050505030304" pitchFamily="18" charset="0"/>
              </a:rPr>
              <a:t> problem-solving experience.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b="1" dirty="0">
                <a:latin typeface="Palatino Linotype" panose="02040502050505030304" pitchFamily="18" charset="0"/>
              </a:rPr>
              <a:t>Use of tools:</a:t>
            </a:r>
            <a:r>
              <a:rPr lang="en-US" altLang="en-US" sz="2400" dirty="0">
                <a:latin typeface="Palatino Linotype" panose="02040502050505030304" pitchFamily="18" charset="0"/>
              </a:rPr>
              <a:t> scan tools, multimeters, oscilloscopes.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Palatino Linotype" panose="02040502050505030304" pitchFamily="18" charset="0"/>
              </a:rPr>
              <a:t>Learn to retrieve and interpret DTCs and live data.</a:t>
            </a:r>
          </a:p>
        </p:txBody>
      </p:sp>
      <p:pic>
        <p:nvPicPr>
          <p:cNvPr id="14" name="Picture 13"/>
          <p:cNvPicPr/>
          <p:nvPr/>
        </p:nvPicPr>
        <p:blipFill>
          <a:blip r:embed="rId5"/>
          <a:stretch>
            <a:fillRect/>
          </a:stretch>
        </p:blipFill>
        <p:spPr>
          <a:xfrm>
            <a:off x="7337425" y="1943735"/>
            <a:ext cx="4436110" cy="297053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effectLst/>
                <a:latin typeface="Avenir Next LT Pro" panose="020B0504020202020204" pitchFamily="34" charset="77"/>
              </a:rPr>
              <a:t>quote by richard branson</a:t>
            </a:r>
            <a:endParaRPr lang="en-US" dirty="0">
              <a:latin typeface="Avenir Next LT Pro" panose="020B0504020202020204" pitchFamily="34" charset="77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792B7-0397-C047-AE12-1A03F7E3DC83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10" y="0"/>
            <a:ext cx="12205209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0025" y="215265"/>
            <a:ext cx="11991975" cy="768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4400" b="1" dirty="0">
                <a:solidFill>
                  <a:srgbClr val="1C057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Benefits of Hands-On Practice</a:t>
            </a:r>
          </a:p>
        </p:txBody>
      </p:sp>
      <p:sp>
        <p:nvSpPr>
          <p:cNvPr id="7" name="Rectangle 6"/>
          <p:cNvSpPr/>
          <p:nvPr/>
        </p:nvSpPr>
        <p:spPr>
          <a:xfrm>
            <a:off x="391795" y="1333500"/>
            <a:ext cx="6093460" cy="41910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Familiarity with tool operation and software interfaces.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Develop confidence and systematic diagnostic methods.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Encourages critical thinking, decision-making, and teamwork.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7056120" y="1165860"/>
            <a:ext cx="4526280" cy="45262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573</Words>
  <Application>Microsoft Office PowerPoint</Application>
  <PresentationFormat>Widescreen</PresentationFormat>
  <Paragraphs>100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Avenir Next LT Pro</vt:lpstr>
      <vt:lpstr>Calibri</vt:lpstr>
      <vt:lpstr>Calibri Light</vt:lpstr>
      <vt:lpstr>Palatino Linotype</vt:lpstr>
      <vt:lpstr>Times New Roman</vt:lpstr>
      <vt:lpstr>Wingdings</vt:lpstr>
      <vt:lpstr>Office Theme</vt:lpstr>
      <vt:lpstr>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mohammed sheriff salaudeen</dc:creator>
  <cp:lastModifiedBy>mohammed sheriff salaudeen</cp:lastModifiedBy>
  <cp:revision>1</cp:revision>
  <dcterms:created xsi:type="dcterms:W3CDTF">2025-04-26T08:41:17Z</dcterms:created>
  <dcterms:modified xsi:type="dcterms:W3CDTF">2025-04-26T08:48:14Z</dcterms:modified>
</cp:coreProperties>
</file>